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Calibri" pitchFamily="34" charset="0"/>
      <p:regular r:id="rId22"/>
      <p:bold r:id="rId23"/>
      <p:italic r:id="rId24"/>
      <p:boldItalic r:id="rId25"/>
    </p:embeddedFont>
    <p:embeddedFont>
      <p:font typeface="Montserrat Classic Bold" charset="0"/>
      <p:regular r:id="rId26"/>
    </p:embeddedFont>
    <p:embeddedFont>
      <p:font typeface="Montserrat Classic" charset="0"/>
      <p:regular r:id="rId27"/>
    </p:embeddedFont>
    <p:embeddedFont>
      <p:font typeface="Lato" charset="0"/>
      <p:regular r:id="rId28"/>
    </p:embeddedFont>
    <p:embeddedFont>
      <p:font typeface="Arimo" charset="0"/>
      <p:regular r:id="rId29"/>
    </p:embeddedFont>
    <p:embeddedFont>
      <p:font typeface="Montserrat" charset="0"/>
      <p:regular r:id="rId30"/>
    </p:embeddedFont>
    <p:embeddedFont>
      <p:font typeface="Montserrat Bold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-59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HannaKru/RealtorSphere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996907" y="-194509"/>
            <a:ext cx="8746495" cy="12167343"/>
            <a:chOff x="0" y="0"/>
            <a:chExt cx="2303604" cy="32045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03604" cy="3204568"/>
            </a:xfrm>
            <a:custGeom>
              <a:avLst/>
              <a:gdLst/>
              <a:ahLst/>
              <a:cxnLst/>
              <a:rect l="l" t="t" r="r" b="b"/>
              <a:pathLst>
                <a:path w="2303604" h="3204568">
                  <a:moveTo>
                    <a:pt x="0" y="0"/>
                  </a:moveTo>
                  <a:lnTo>
                    <a:pt x="2303604" y="0"/>
                  </a:lnTo>
                  <a:lnTo>
                    <a:pt x="2303604" y="3204568"/>
                  </a:lnTo>
                  <a:lnTo>
                    <a:pt x="0" y="320456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303604" cy="32521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5400000">
            <a:off x="3434375" y="3600450"/>
            <a:ext cx="10287000" cy="3086100"/>
          </a:xfrm>
          <a:custGeom>
            <a:avLst/>
            <a:gdLst/>
            <a:ahLst/>
            <a:cxnLst/>
            <a:rect l="l" t="t" r="r" b="b"/>
            <a:pathLst>
              <a:path w="10287000" h="3086100">
                <a:moveTo>
                  <a:pt x="0" y="0"/>
                </a:moveTo>
                <a:lnTo>
                  <a:pt x="10287000" y="0"/>
                </a:lnTo>
                <a:lnTo>
                  <a:pt x="10287000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73403" y="1293497"/>
            <a:ext cx="6651322" cy="1764636"/>
          </a:xfrm>
          <a:custGeom>
            <a:avLst/>
            <a:gdLst/>
            <a:ahLst/>
            <a:cxnLst/>
            <a:rect l="l" t="t" r="r" b="b"/>
            <a:pathLst>
              <a:path w="6651322" h="1764636">
                <a:moveTo>
                  <a:pt x="0" y="0"/>
                </a:moveTo>
                <a:lnTo>
                  <a:pt x="6651322" y="0"/>
                </a:lnTo>
                <a:lnTo>
                  <a:pt x="6651322" y="1764636"/>
                </a:lnTo>
                <a:lnTo>
                  <a:pt x="0" y="17646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04837" y="3328017"/>
            <a:ext cx="8930469" cy="1115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35"/>
              </a:lnSpc>
            </a:pPr>
            <a:r>
              <a:rPr lang="en-US" sz="7362" b="1" spc="265">
                <a:solidFill>
                  <a:srgbClr val="006BB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RealtorSphere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9448" y="4545496"/>
            <a:ext cx="7119888" cy="598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5"/>
              </a:lnSpc>
            </a:pPr>
            <a:r>
              <a:rPr lang="en-US" sz="3496" spc="157">
                <a:solidFill>
                  <a:srgbClr val="08377C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Makes Real Estate Easy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4837" y="6420728"/>
            <a:ext cx="7542709" cy="2782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Project code: 24-1-D-18</a:t>
            </a:r>
          </a:p>
          <a:p>
            <a:pPr algn="l">
              <a:lnSpc>
                <a:spcPts val="3079"/>
              </a:lnSpc>
            </a:pPr>
            <a:r>
              <a:rPr lang="en-US" sz="2199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Presented by Marina </a:t>
            </a:r>
            <a:r>
              <a:rPr lang="en-US" sz="2199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Shteinfer</a:t>
            </a:r>
            <a:r>
              <a:rPr lang="en-US" sz="2199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and Hanna </a:t>
            </a:r>
            <a:r>
              <a:rPr lang="en-US" sz="2199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Kruchenetzky</a:t>
            </a:r>
            <a:endParaRPr lang="en-US" sz="2199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algn="l">
              <a:lnSpc>
                <a:spcPts val="3079"/>
              </a:lnSpc>
            </a:pPr>
            <a:endParaRPr/>
          </a:p>
          <a:p>
            <a:pPr algn="l">
              <a:lnSpc>
                <a:spcPts val="3079"/>
              </a:lnSpc>
            </a:pPr>
            <a:r>
              <a:rPr lang="en-US" sz="2199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Advisor: </a:t>
            </a:r>
            <a:r>
              <a:rPr lang="en-US" sz="2199" dirty="0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Zeev</a:t>
            </a:r>
            <a:r>
              <a:rPr lang="en-US" sz="2199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199" dirty="0" err="1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Barzily</a:t>
            </a:r>
            <a:r>
              <a:rPr lang="en-US" sz="2199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/>
            </a:r>
            <a:br>
              <a:rPr lang="en-US" sz="2199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2199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/>
            </a:r>
            <a:br>
              <a:rPr lang="en-US" sz="2199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2199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/>
            </a:r>
            <a:br>
              <a:rPr lang="en-US" sz="2199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endParaRPr lang="en-US" sz="2199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0" y="8286772"/>
            <a:ext cx="7913924" cy="1680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97"/>
              </a:lnSpc>
            </a:pPr>
            <a:r>
              <a:rPr lang="en-US" sz="3212" u="sng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6" tooltip="https://github.com/HannaKru/RealtorSphere"/>
              </a:rPr>
              <a:t>https://</a:t>
            </a:r>
            <a:r>
              <a:rPr lang="en-US" sz="3212" u="sng" dirty="0" smtClean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6" tooltip="https://github.com/HannaKru/RealtorSphere"/>
              </a:rPr>
              <a:t>github.com/HannaKru/RealtorSphere</a:t>
            </a:r>
            <a:br>
              <a:rPr lang="en-US" sz="3212" u="sng" dirty="0" smtClean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6" tooltip="https://github.com/HannaKru/RealtorSphere"/>
              </a:rPr>
            </a:br>
            <a:r>
              <a:rPr lang="en-US" sz="3212" u="sng" dirty="0" smtClean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6" tooltip="https://github.com/HannaKru/RealtorSphere"/>
              </a:rPr>
              <a:t>https://realtorsphereapp.onrender.com/</a:t>
            </a:r>
            <a:r>
              <a:rPr lang="en-US" sz="3212" u="sng" dirty="0" smtClean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6" tooltip="https://github.com/HannaKru/RealtorSphere"/>
              </a:rPr>
              <a:t/>
            </a:r>
            <a:br>
              <a:rPr lang="en-US" sz="3212" u="sng" dirty="0" smtClean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6" tooltip="https://github.com/HannaKru/RealtorSphere"/>
              </a:rPr>
            </a:br>
            <a:endParaRPr lang="en-US" sz="3212" u="sng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  <a:hlinkClick r:id="rId6" tooltip="https://github.com/HannaKru/RealtorSpher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1699" y="5119247"/>
            <a:ext cx="526554" cy="532663"/>
            <a:chOff x="0" y="0"/>
            <a:chExt cx="119806" cy="1211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9806" cy="121196"/>
            </a:xfrm>
            <a:custGeom>
              <a:avLst/>
              <a:gdLst/>
              <a:ahLst/>
              <a:cxnLst/>
              <a:rect l="l" t="t" r="r" b="b"/>
              <a:pathLst>
                <a:path w="119806" h="121196">
                  <a:moveTo>
                    <a:pt x="0" y="0"/>
                  </a:moveTo>
                  <a:lnTo>
                    <a:pt x="119806" y="0"/>
                  </a:lnTo>
                  <a:lnTo>
                    <a:pt x="119806" y="121196"/>
                  </a:lnTo>
                  <a:lnTo>
                    <a:pt x="0" y="121196"/>
                  </a:lnTo>
                  <a:close/>
                </a:path>
              </a:pathLst>
            </a:custGeom>
            <a:solidFill>
              <a:srgbClr val="08377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19806" cy="159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955786" y="-254854"/>
            <a:ext cx="4632524" cy="10815226"/>
            <a:chOff x="0" y="0"/>
            <a:chExt cx="1220089" cy="28484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0089" cy="2848455"/>
            </a:xfrm>
            <a:custGeom>
              <a:avLst/>
              <a:gdLst/>
              <a:ahLst/>
              <a:cxnLst/>
              <a:rect l="l" t="t" r="r" b="b"/>
              <a:pathLst>
                <a:path w="1220089" h="2848455">
                  <a:moveTo>
                    <a:pt x="0" y="0"/>
                  </a:moveTo>
                  <a:lnTo>
                    <a:pt x="1220089" y="0"/>
                  </a:lnTo>
                  <a:lnTo>
                    <a:pt x="1220089" y="2848455"/>
                  </a:lnTo>
                  <a:lnTo>
                    <a:pt x="0" y="2848455"/>
                  </a:lnTo>
                  <a:close/>
                </a:path>
              </a:pathLst>
            </a:custGeom>
            <a:solidFill>
              <a:srgbClr val="08377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20089" cy="2896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5400000">
            <a:off x="11952046" y="3265440"/>
            <a:ext cx="7715094" cy="3707614"/>
          </a:xfrm>
          <a:custGeom>
            <a:avLst/>
            <a:gdLst/>
            <a:ahLst/>
            <a:cxnLst/>
            <a:rect l="l" t="t" r="r" b="b"/>
            <a:pathLst>
              <a:path w="7715094" h="3707614">
                <a:moveTo>
                  <a:pt x="0" y="0"/>
                </a:moveTo>
                <a:lnTo>
                  <a:pt x="7715094" y="0"/>
                </a:lnTo>
                <a:lnTo>
                  <a:pt x="7715094" y="3707614"/>
                </a:lnTo>
                <a:lnTo>
                  <a:pt x="0" y="37076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5935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1252175"/>
            <a:ext cx="14491149" cy="3072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2"/>
              </a:lnSpc>
            </a:pPr>
            <a:r>
              <a:rPr lang="en-US" sz="5035" b="1" spc="181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Hybrid Matching Algorithm</a:t>
            </a:r>
          </a:p>
          <a:p>
            <a:pPr marL="1087088" lvl="1" indent="-543544" algn="l">
              <a:lnSpc>
                <a:spcPts val="6042"/>
              </a:lnSpc>
              <a:buFont typeface="Arial"/>
              <a:buChar char="•"/>
            </a:pPr>
            <a:r>
              <a:rPr lang="en-US" sz="5035" b="1" spc="181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Purpose: Match the most accurate properties to potential clients.</a:t>
            </a:r>
          </a:p>
          <a:p>
            <a:pPr marL="0" lvl="0" indent="0" algn="l">
              <a:lnSpc>
                <a:spcPts val="6042"/>
              </a:lnSpc>
              <a:spcBef>
                <a:spcPct val="0"/>
              </a:spcBef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285674" y="4775680"/>
            <a:ext cx="11067088" cy="1162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99"/>
              </a:lnSpc>
            </a:pPr>
            <a:r>
              <a:rPr lang="en-US" sz="3356" spc="100">
                <a:solidFill>
                  <a:srgbClr val="2A2E3A"/>
                </a:solidFill>
                <a:latin typeface="Montserrat"/>
                <a:ea typeface="Montserrat"/>
                <a:cs typeface="Montserrat"/>
                <a:sym typeface="Montserrat"/>
              </a:rPr>
              <a:t>Accurately match properties to potential clients using two algorithms.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955786" y="-254854"/>
            <a:ext cx="4632524" cy="10815226"/>
            <a:chOff x="0" y="0"/>
            <a:chExt cx="1220089" cy="2848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20089" cy="2848455"/>
            </a:xfrm>
            <a:custGeom>
              <a:avLst/>
              <a:gdLst/>
              <a:ahLst/>
              <a:cxnLst/>
              <a:rect l="l" t="t" r="r" b="b"/>
              <a:pathLst>
                <a:path w="1220089" h="2848455">
                  <a:moveTo>
                    <a:pt x="0" y="0"/>
                  </a:moveTo>
                  <a:lnTo>
                    <a:pt x="1220089" y="0"/>
                  </a:lnTo>
                  <a:lnTo>
                    <a:pt x="1220089" y="2848455"/>
                  </a:lnTo>
                  <a:lnTo>
                    <a:pt x="0" y="2848455"/>
                  </a:lnTo>
                  <a:close/>
                </a:path>
              </a:pathLst>
            </a:custGeom>
            <a:solidFill>
              <a:srgbClr val="08377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220089" cy="2896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11952046" y="3265440"/>
            <a:ext cx="7715094" cy="3707614"/>
          </a:xfrm>
          <a:custGeom>
            <a:avLst/>
            <a:gdLst/>
            <a:ahLst/>
            <a:cxnLst/>
            <a:rect l="l" t="t" r="r" b="b"/>
            <a:pathLst>
              <a:path w="7715094" h="3707614">
                <a:moveTo>
                  <a:pt x="0" y="0"/>
                </a:moveTo>
                <a:lnTo>
                  <a:pt x="7715094" y="0"/>
                </a:lnTo>
                <a:lnTo>
                  <a:pt x="7715094" y="3707614"/>
                </a:lnTo>
                <a:lnTo>
                  <a:pt x="0" y="37076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593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56778" y="1830132"/>
            <a:ext cx="12516421" cy="6521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99"/>
              </a:lnSpc>
            </a:pPr>
            <a:r>
              <a:rPr lang="en-US" sz="3356" spc="100">
                <a:solidFill>
                  <a:srgbClr val="2A2E3A"/>
                </a:solidFill>
                <a:latin typeface="Montserrat"/>
                <a:ea typeface="Montserrat"/>
                <a:cs typeface="Montserrat"/>
                <a:sym typeface="Montserrat"/>
              </a:rPr>
              <a:t>1. Content-Based Filtering</a:t>
            </a:r>
          </a:p>
          <a:p>
            <a:pPr marL="724747" lvl="1" indent="-362374" algn="l">
              <a:lnSpc>
                <a:spcPts val="4699"/>
              </a:lnSpc>
              <a:buFont typeface="Arial"/>
              <a:buChar char="•"/>
            </a:pPr>
            <a:r>
              <a:rPr lang="en-US" sz="3356" spc="100">
                <a:solidFill>
                  <a:srgbClr val="2A2E3A"/>
                </a:solidFill>
                <a:latin typeface="Montserrat"/>
                <a:ea typeface="Montserrat"/>
                <a:cs typeface="Montserrat"/>
                <a:sym typeface="Montserrat"/>
              </a:rPr>
              <a:t>Recommends properties based on user preferences and property attributes.</a:t>
            </a:r>
          </a:p>
          <a:p>
            <a:pPr marL="724747" lvl="1" indent="-362374" algn="l">
              <a:lnSpc>
                <a:spcPts val="4699"/>
              </a:lnSpc>
              <a:buFont typeface="Arial"/>
              <a:buChar char="•"/>
            </a:pPr>
            <a:r>
              <a:rPr lang="en-US" sz="3356" spc="100">
                <a:solidFill>
                  <a:srgbClr val="2A2E3A"/>
                </a:solidFill>
                <a:latin typeface="Montserrat"/>
                <a:ea typeface="Montserrat"/>
                <a:cs typeface="Montserrat"/>
                <a:sym typeface="Montserrat"/>
              </a:rPr>
              <a:t>Cosine Similarity:</a:t>
            </a:r>
          </a:p>
          <a:p>
            <a:pPr marL="1449494" lvl="2" indent="-483165" algn="l">
              <a:lnSpc>
                <a:spcPts val="4699"/>
              </a:lnSpc>
              <a:buFont typeface="Arial"/>
              <a:buChar char="⚬"/>
            </a:pPr>
            <a:r>
              <a:rPr lang="en-US" sz="3356" spc="100">
                <a:solidFill>
                  <a:srgbClr val="2A2E3A"/>
                </a:solidFill>
                <a:latin typeface="Montserrat"/>
                <a:ea typeface="Montserrat"/>
                <a:cs typeface="Montserrat"/>
                <a:sym typeface="Montserrat"/>
              </a:rPr>
              <a:t>Measures similarity between client preferences (budget, size, type) and property attributes.</a:t>
            </a:r>
          </a:p>
          <a:p>
            <a:pPr marL="1449494" lvl="2" indent="-483165" algn="l">
              <a:lnSpc>
                <a:spcPts val="4699"/>
              </a:lnSpc>
              <a:buFont typeface="Arial"/>
              <a:buChar char="⚬"/>
            </a:pPr>
            <a:r>
              <a:rPr lang="en-US" sz="3356" spc="100">
                <a:solidFill>
                  <a:srgbClr val="2A2E3A"/>
                </a:solidFill>
                <a:latin typeface="Montserrat"/>
                <a:ea typeface="Montserrat"/>
                <a:cs typeface="Montserrat"/>
                <a:sym typeface="Montserrat"/>
              </a:rPr>
              <a:t>Formula:</a:t>
            </a:r>
          </a:p>
          <a:p>
            <a:pPr marL="2174241" lvl="3" indent="-543560" algn="l">
              <a:lnSpc>
                <a:spcPts val="4699"/>
              </a:lnSpc>
              <a:buFont typeface="Arial"/>
              <a:buChar char="￭"/>
            </a:pPr>
            <a:r>
              <a:rPr lang="en-US" sz="3356" spc="100">
                <a:solidFill>
                  <a:srgbClr val="2A2E3A"/>
                </a:solidFill>
                <a:latin typeface="Montserrat"/>
                <a:ea typeface="Montserrat"/>
                <a:cs typeface="Montserrat"/>
                <a:sym typeface="Montserrat"/>
              </a:rPr>
              <a:t>CosineSimilarity=(x∗y)/(∣∣x∣∣∗∣∣y∣∣)</a:t>
            </a:r>
          </a:p>
          <a:p>
            <a:pPr marL="1449494" lvl="2" indent="-483165" algn="l">
              <a:lnSpc>
                <a:spcPts val="4699"/>
              </a:lnSpc>
              <a:buFont typeface="Arial"/>
              <a:buChar char="⚬"/>
            </a:pPr>
            <a:r>
              <a:rPr lang="en-US" sz="3356" spc="100">
                <a:solidFill>
                  <a:srgbClr val="2A2E3A"/>
                </a:solidFill>
                <a:latin typeface="Montserrat"/>
                <a:ea typeface="Montserrat"/>
                <a:cs typeface="Montserrat"/>
                <a:sym typeface="Montserrat"/>
              </a:rPr>
              <a:t>Focuses on the angle between data vectors, comparing multi-dimensional data.</a:t>
            </a:r>
          </a:p>
          <a:p>
            <a:pPr marL="0" lvl="0" indent="0" algn="l">
              <a:lnSpc>
                <a:spcPts val="4699"/>
              </a:lnSpc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955786" y="-254854"/>
            <a:ext cx="4632524" cy="10815226"/>
            <a:chOff x="0" y="0"/>
            <a:chExt cx="1220089" cy="2848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20089" cy="2848455"/>
            </a:xfrm>
            <a:custGeom>
              <a:avLst/>
              <a:gdLst/>
              <a:ahLst/>
              <a:cxnLst/>
              <a:rect l="l" t="t" r="r" b="b"/>
              <a:pathLst>
                <a:path w="1220089" h="2848455">
                  <a:moveTo>
                    <a:pt x="0" y="0"/>
                  </a:moveTo>
                  <a:lnTo>
                    <a:pt x="1220089" y="0"/>
                  </a:lnTo>
                  <a:lnTo>
                    <a:pt x="1220089" y="2848455"/>
                  </a:lnTo>
                  <a:lnTo>
                    <a:pt x="0" y="2848455"/>
                  </a:lnTo>
                  <a:close/>
                </a:path>
              </a:pathLst>
            </a:custGeom>
            <a:solidFill>
              <a:srgbClr val="08377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220089" cy="2896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11952046" y="3265440"/>
            <a:ext cx="7715094" cy="3707614"/>
          </a:xfrm>
          <a:custGeom>
            <a:avLst/>
            <a:gdLst/>
            <a:ahLst/>
            <a:cxnLst/>
            <a:rect l="l" t="t" r="r" b="b"/>
            <a:pathLst>
              <a:path w="7715094" h="3707614">
                <a:moveTo>
                  <a:pt x="0" y="0"/>
                </a:moveTo>
                <a:lnTo>
                  <a:pt x="7715094" y="0"/>
                </a:lnTo>
                <a:lnTo>
                  <a:pt x="7715094" y="3707614"/>
                </a:lnTo>
                <a:lnTo>
                  <a:pt x="0" y="37076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593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99803" y="971550"/>
            <a:ext cx="12516421" cy="5330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99"/>
              </a:lnSpc>
            </a:pPr>
            <a:r>
              <a:rPr lang="en-US" sz="3356" spc="100">
                <a:solidFill>
                  <a:srgbClr val="2A2E3A"/>
                </a:solidFill>
                <a:latin typeface="Montserrat"/>
                <a:ea typeface="Montserrat"/>
                <a:cs typeface="Montserrat"/>
                <a:sym typeface="Montserrat"/>
              </a:rPr>
              <a:t>2. Collaborative Filtering</a:t>
            </a:r>
          </a:p>
          <a:p>
            <a:pPr marL="724747" lvl="1" indent="-362374" algn="l">
              <a:lnSpc>
                <a:spcPts val="4699"/>
              </a:lnSpc>
              <a:buFont typeface="Arial"/>
              <a:buChar char="•"/>
            </a:pPr>
            <a:r>
              <a:rPr lang="en-US" sz="3356" spc="100">
                <a:solidFill>
                  <a:srgbClr val="2A2E3A"/>
                </a:solidFill>
                <a:latin typeface="Montserrat"/>
                <a:ea typeface="Montserrat"/>
                <a:cs typeface="Montserrat"/>
                <a:sym typeface="Montserrat"/>
              </a:rPr>
              <a:t>Suggests properties based on preferences of similar users.</a:t>
            </a:r>
          </a:p>
          <a:p>
            <a:pPr marL="724747" lvl="1" indent="-362374" algn="l">
              <a:lnSpc>
                <a:spcPts val="4699"/>
              </a:lnSpc>
              <a:buFont typeface="Arial"/>
              <a:buChar char="•"/>
            </a:pPr>
            <a:r>
              <a:rPr lang="en-US" sz="3356" spc="100">
                <a:solidFill>
                  <a:srgbClr val="2A2E3A"/>
                </a:solidFill>
                <a:latin typeface="Montserrat"/>
                <a:ea typeface="Montserrat"/>
                <a:cs typeface="Montserrat"/>
                <a:sym typeface="Montserrat"/>
              </a:rPr>
              <a:t>K-Nearest Neighbors (KNN):</a:t>
            </a:r>
          </a:p>
          <a:p>
            <a:pPr marL="1449494" lvl="2" indent="-483165" algn="l">
              <a:lnSpc>
                <a:spcPts val="4699"/>
              </a:lnSpc>
              <a:buFont typeface="Arial"/>
              <a:buChar char="⚬"/>
            </a:pPr>
            <a:r>
              <a:rPr lang="en-US" sz="3356" spc="100">
                <a:solidFill>
                  <a:srgbClr val="2A2E3A"/>
                </a:solidFill>
                <a:latin typeface="Montserrat"/>
                <a:ea typeface="Montserrat"/>
                <a:cs typeface="Montserrat"/>
                <a:sym typeface="Montserrat"/>
              </a:rPr>
              <a:t>Finds 'K' closest clients with similar preferences.</a:t>
            </a:r>
          </a:p>
          <a:p>
            <a:pPr marL="1449494" lvl="2" indent="-483165" algn="l">
              <a:lnSpc>
                <a:spcPts val="4699"/>
              </a:lnSpc>
              <a:buFont typeface="Arial"/>
              <a:buChar char="⚬"/>
            </a:pPr>
            <a:r>
              <a:rPr lang="en-US" sz="3356" spc="100">
                <a:solidFill>
                  <a:srgbClr val="2A2E3A"/>
                </a:solidFill>
                <a:latin typeface="Montserrat"/>
                <a:ea typeface="Montserrat"/>
                <a:cs typeface="Montserrat"/>
                <a:sym typeface="Montserrat"/>
              </a:rPr>
              <a:t>Uses these preferences to recommend properties to the target client.</a:t>
            </a:r>
          </a:p>
          <a:p>
            <a:pPr algn="l">
              <a:lnSpc>
                <a:spcPts val="4699"/>
              </a:lnSpc>
            </a:pPr>
            <a:endParaRPr/>
          </a:p>
          <a:p>
            <a:pPr marL="0" lvl="0" indent="0" algn="l">
              <a:lnSpc>
                <a:spcPts val="4699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299803" y="6623383"/>
            <a:ext cx="12516421" cy="2353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99"/>
              </a:lnSpc>
            </a:pPr>
            <a:r>
              <a:rPr lang="en-US" sz="3356" spc="100">
                <a:solidFill>
                  <a:srgbClr val="2A2E3A"/>
                </a:solidFill>
                <a:latin typeface="Montserrat"/>
                <a:ea typeface="Montserrat"/>
                <a:cs typeface="Montserrat"/>
                <a:sym typeface="Montserrat"/>
              </a:rPr>
              <a:t>Benefits:</a:t>
            </a:r>
          </a:p>
          <a:p>
            <a:pPr marL="724747" lvl="1" indent="-362374" algn="l">
              <a:lnSpc>
                <a:spcPts val="4699"/>
              </a:lnSpc>
              <a:buFont typeface="Arial"/>
              <a:buChar char="•"/>
            </a:pPr>
            <a:r>
              <a:rPr lang="en-US" sz="3356" spc="100">
                <a:solidFill>
                  <a:srgbClr val="2A2E3A"/>
                </a:solidFill>
                <a:latin typeface="Montserrat"/>
                <a:ea typeface="Montserrat"/>
                <a:cs typeface="Montserrat"/>
                <a:sym typeface="Montserrat"/>
              </a:rPr>
              <a:t>Efficient property matching for clients.</a:t>
            </a:r>
          </a:p>
          <a:p>
            <a:pPr marL="724747" lvl="1" indent="-362374" algn="l">
              <a:lnSpc>
                <a:spcPts val="4699"/>
              </a:lnSpc>
              <a:buFont typeface="Arial"/>
              <a:buChar char="•"/>
            </a:pPr>
            <a:r>
              <a:rPr lang="en-US" sz="3356" spc="100">
                <a:solidFill>
                  <a:srgbClr val="2A2E3A"/>
                </a:solidFill>
                <a:latin typeface="Montserrat"/>
                <a:ea typeface="Montserrat"/>
                <a:cs typeface="Montserrat"/>
                <a:sym typeface="Montserrat"/>
              </a:rPr>
              <a:t>Faster sales/rentals for owners.</a:t>
            </a:r>
          </a:p>
          <a:p>
            <a:pPr marL="0" lvl="0" indent="0" algn="l">
              <a:lnSpc>
                <a:spcPts val="4699"/>
              </a:lnSpc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3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0691" y="7692280"/>
            <a:ext cx="4247472" cy="2355416"/>
          </a:xfrm>
          <a:custGeom>
            <a:avLst/>
            <a:gdLst/>
            <a:ahLst/>
            <a:cxnLst/>
            <a:rect l="l" t="t" r="r" b="b"/>
            <a:pathLst>
              <a:path w="4247472" h="2355416">
                <a:moveTo>
                  <a:pt x="0" y="0"/>
                </a:moveTo>
                <a:lnTo>
                  <a:pt x="4247471" y="0"/>
                </a:lnTo>
                <a:lnTo>
                  <a:pt x="4247471" y="2355416"/>
                </a:lnTo>
                <a:lnTo>
                  <a:pt x="0" y="2355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288137" y="2982176"/>
            <a:ext cx="6695680" cy="4114800"/>
          </a:xfrm>
          <a:custGeom>
            <a:avLst/>
            <a:gdLst/>
            <a:ahLst/>
            <a:cxnLst/>
            <a:rect l="l" t="t" r="r" b="b"/>
            <a:pathLst>
              <a:path w="6695680" h="4114800">
                <a:moveTo>
                  <a:pt x="0" y="0"/>
                </a:moveTo>
                <a:lnTo>
                  <a:pt x="6695681" y="0"/>
                </a:lnTo>
                <a:lnTo>
                  <a:pt x="66956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2552033"/>
            <a:ext cx="9866490" cy="1304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0354" lvl="1" indent="-200177" algn="l">
              <a:lnSpc>
                <a:spcPts val="2596"/>
              </a:lnSpc>
              <a:spcBef>
                <a:spcPct val="0"/>
              </a:spcBef>
              <a:buFont typeface="Arial"/>
              <a:buChar char="•"/>
            </a:pPr>
            <a:r>
              <a:rPr lang="en-US" sz="1854" spc="4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 c</a:t>
            </a:r>
            <a:r>
              <a:rPr lang="en-US" sz="1854" u="none" strike="noStrike" spc="4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ommunication model where a client program requests services from a server program.</a:t>
            </a:r>
          </a:p>
          <a:p>
            <a:pPr marL="400354" lvl="1" indent="-200177" algn="l">
              <a:lnSpc>
                <a:spcPts val="2596"/>
              </a:lnSpc>
              <a:spcBef>
                <a:spcPct val="0"/>
              </a:spcBef>
              <a:buFont typeface="Arial"/>
              <a:buChar char="•"/>
            </a:pPr>
            <a:r>
              <a:rPr lang="en-US" sz="1854" u="none" strike="noStrike" spc="4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Multiple clients can connect to a single server.</a:t>
            </a:r>
          </a:p>
          <a:p>
            <a:pPr marL="0" lvl="0" indent="0" algn="l">
              <a:lnSpc>
                <a:spcPts val="2596"/>
              </a:lnSpc>
              <a:spcBef>
                <a:spcPct val="0"/>
              </a:spcBef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028700" y="1736813"/>
            <a:ext cx="8045476" cy="1630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1"/>
              </a:lnSpc>
            </a:pPr>
            <a:r>
              <a:rPr lang="en-US" sz="3072" b="1" spc="67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Overview:</a:t>
            </a:r>
          </a:p>
          <a:p>
            <a:pPr algn="l">
              <a:lnSpc>
                <a:spcPts val="4301"/>
              </a:lnSpc>
            </a:pPr>
            <a:endParaRPr/>
          </a:p>
          <a:p>
            <a:pPr marL="0" lvl="0" indent="0" algn="l">
              <a:lnSpc>
                <a:spcPts val="4301"/>
              </a:lnSpc>
              <a:spcBef>
                <a:spcPct val="0"/>
              </a:spcBef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028700" y="4604372"/>
            <a:ext cx="9729532" cy="1304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0354" lvl="1" indent="-200177" algn="l">
              <a:lnSpc>
                <a:spcPts val="2596"/>
              </a:lnSpc>
              <a:spcBef>
                <a:spcPct val="0"/>
              </a:spcBef>
              <a:buFont typeface="Arial"/>
              <a:buChar char="•"/>
            </a:pPr>
            <a:r>
              <a:rPr lang="en-US" sz="1854" spc="4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Cli</a:t>
            </a:r>
            <a:r>
              <a:rPr lang="en-US" sz="1854" u="none" strike="noStrike" spc="4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ent sends a request to the server via a network.</a:t>
            </a:r>
          </a:p>
          <a:p>
            <a:pPr marL="400354" lvl="1" indent="-200177" algn="l">
              <a:lnSpc>
                <a:spcPts val="2596"/>
              </a:lnSpc>
              <a:spcBef>
                <a:spcPct val="0"/>
              </a:spcBef>
              <a:buFont typeface="Arial"/>
              <a:buChar char="•"/>
            </a:pPr>
            <a:r>
              <a:rPr lang="en-US" sz="1854" u="none" strike="noStrike" spc="4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Server processes the request and sends back the data.</a:t>
            </a:r>
          </a:p>
          <a:p>
            <a:pPr marL="400354" lvl="1" indent="-200177" algn="l">
              <a:lnSpc>
                <a:spcPts val="2596"/>
              </a:lnSpc>
              <a:spcBef>
                <a:spcPct val="0"/>
              </a:spcBef>
              <a:buFont typeface="Arial"/>
              <a:buChar char="•"/>
            </a:pPr>
            <a:r>
              <a:rPr lang="en-US" sz="1854" u="none" strike="noStrike" spc="4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Uses common web protocols (DNS, HTTP, HTTPS).</a:t>
            </a:r>
          </a:p>
          <a:p>
            <a:pPr marL="0" lvl="0" indent="0" algn="l">
              <a:lnSpc>
                <a:spcPts val="2596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028700" y="3747808"/>
            <a:ext cx="9272007" cy="1527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0"/>
              </a:lnSpc>
            </a:pPr>
            <a:r>
              <a:rPr lang="en-US" sz="2907" b="1" spc="63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How It Works:</a:t>
            </a:r>
          </a:p>
          <a:p>
            <a:pPr algn="l">
              <a:lnSpc>
                <a:spcPts val="4070"/>
              </a:lnSpc>
            </a:pPr>
            <a:endParaRPr/>
          </a:p>
          <a:p>
            <a:pPr marL="0" lvl="0" indent="0" algn="l">
              <a:lnSpc>
                <a:spcPts val="4070"/>
              </a:lnSpc>
              <a:spcBef>
                <a:spcPct val="0"/>
              </a:spcBef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2690934" y="6946288"/>
            <a:ext cx="9729532" cy="976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0354" lvl="1" indent="-200177" algn="l">
              <a:lnSpc>
                <a:spcPts val="2596"/>
              </a:lnSpc>
              <a:spcBef>
                <a:spcPct val="0"/>
              </a:spcBef>
              <a:buFont typeface="Arial"/>
              <a:buChar char="•"/>
            </a:pPr>
            <a:r>
              <a:rPr lang="en-US" sz="1854" u="none" strike="noStrike" spc="4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Less maintenance required.</a:t>
            </a:r>
          </a:p>
          <a:p>
            <a:pPr marL="400354" lvl="1" indent="-200177" algn="l">
              <a:lnSpc>
                <a:spcPts val="2596"/>
              </a:lnSpc>
              <a:spcBef>
                <a:spcPct val="0"/>
              </a:spcBef>
              <a:buFont typeface="Arial"/>
              <a:buChar char="•"/>
            </a:pPr>
            <a:r>
              <a:rPr lang="en-US" sz="1854" u="none" strike="noStrike" spc="4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Independent updates: client and server can be changed separately.</a:t>
            </a:r>
          </a:p>
          <a:p>
            <a:pPr marL="0" lvl="0" indent="0" algn="l">
              <a:lnSpc>
                <a:spcPts val="2596"/>
              </a:lnSpc>
              <a:spcBef>
                <a:spcPct val="0"/>
              </a:spcBef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028700" y="5958611"/>
            <a:ext cx="2685943" cy="515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45"/>
              </a:lnSpc>
              <a:spcBef>
                <a:spcPct val="0"/>
              </a:spcBef>
            </a:pPr>
            <a:r>
              <a:rPr lang="en-US" sz="2960" b="1" spc="65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Advantages: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676426" y="900768"/>
            <a:ext cx="7744039" cy="750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66"/>
              </a:lnSpc>
              <a:spcBef>
                <a:spcPct val="0"/>
              </a:spcBef>
            </a:pPr>
            <a:r>
              <a:rPr lang="en-US" sz="4972" b="1" spc="178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Client-Server Model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3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64800" y="2397183"/>
            <a:ext cx="15271209" cy="6681154"/>
          </a:xfrm>
          <a:custGeom>
            <a:avLst/>
            <a:gdLst/>
            <a:ahLst/>
            <a:cxnLst/>
            <a:rect l="l" t="t" r="r" b="b"/>
            <a:pathLst>
              <a:path w="15271209" h="6681154">
                <a:moveTo>
                  <a:pt x="0" y="0"/>
                </a:moveTo>
                <a:lnTo>
                  <a:pt x="15271209" y="0"/>
                </a:lnTo>
                <a:lnTo>
                  <a:pt x="15271209" y="6681154"/>
                </a:lnTo>
                <a:lnTo>
                  <a:pt x="0" y="66811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422089" y="1028700"/>
            <a:ext cx="5432639" cy="750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66"/>
              </a:lnSpc>
              <a:spcBef>
                <a:spcPct val="0"/>
              </a:spcBef>
            </a:pPr>
            <a:r>
              <a:rPr lang="en-US" sz="4972" b="1" spc="178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Archirecture: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7420" y="2497660"/>
            <a:ext cx="6839786" cy="714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652"/>
              </a:lnSpc>
              <a:spcBef>
                <a:spcPct val="0"/>
              </a:spcBef>
            </a:pPr>
            <a:r>
              <a:rPr lang="en-US" sz="4710" b="1" spc="169">
                <a:solidFill>
                  <a:srgbClr val="006BB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Agile Methodology: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07420" y="718471"/>
            <a:ext cx="9178929" cy="1690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89"/>
              </a:lnSpc>
              <a:spcBef>
                <a:spcPct val="0"/>
              </a:spcBef>
            </a:pPr>
            <a:r>
              <a:rPr lang="en-US" sz="5574" b="1" spc="20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Work Methodology: Agile</a:t>
            </a:r>
          </a:p>
        </p:txBody>
      </p:sp>
      <p:sp>
        <p:nvSpPr>
          <p:cNvPr id="4" name="Freeform 4"/>
          <p:cNvSpPr/>
          <p:nvPr/>
        </p:nvSpPr>
        <p:spPr>
          <a:xfrm rot="5400000">
            <a:off x="8142053" y="-899719"/>
            <a:ext cx="14626818" cy="8111235"/>
          </a:xfrm>
          <a:custGeom>
            <a:avLst/>
            <a:gdLst/>
            <a:ahLst/>
            <a:cxnLst/>
            <a:rect l="l" t="t" r="r" b="b"/>
            <a:pathLst>
              <a:path w="14626818" h="8111235">
                <a:moveTo>
                  <a:pt x="0" y="0"/>
                </a:moveTo>
                <a:lnTo>
                  <a:pt x="14626818" y="0"/>
                </a:lnTo>
                <a:lnTo>
                  <a:pt x="14626818" y="8111236"/>
                </a:lnTo>
                <a:lnTo>
                  <a:pt x="0" y="81112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218285" y="2807048"/>
            <a:ext cx="12508728" cy="2855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9"/>
              </a:lnSpc>
            </a:pPr>
            <a:endParaRPr/>
          </a:p>
          <a:p>
            <a:pPr marL="502717" lvl="1" indent="-251359" algn="l">
              <a:lnSpc>
                <a:spcPts val="3259"/>
              </a:lnSpc>
              <a:buFont typeface="Arial"/>
              <a:buChar char="•"/>
            </a:pPr>
            <a:r>
              <a:rPr lang="en-US" sz="2328" u="none" strike="noStrike" spc="10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Project is divided into small, manageable phases.</a:t>
            </a:r>
          </a:p>
          <a:p>
            <a:pPr marL="502717" lvl="1" indent="-251359" algn="l">
              <a:lnSpc>
                <a:spcPts val="3259"/>
              </a:lnSpc>
              <a:buFont typeface="Arial"/>
              <a:buChar char="•"/>
            </a:pPr>
            <a:r>
              <a:rPr lang="en-US" sz="2328" u="none" strike="noStrike" spc="10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After each phase, feedback is gathered, allowing adjustments before the next phase begins.</a:t>
            </a:r>
          </a:p>
          <a:p>
            <a:pPr algn="l">
              <a:lnSpc>
                <a:spcPts val="3259"/>
              </a:lnSpc>
            </a:pPr>
            <a:endParaRPr/>
          </a:p>
          <a:p>
            <a:pPr algn="l">
              <a:lnSpc>
                <a:spcPts val="3259"/>
              </a:lnSpc>
            </a:pPr>
            <a:endParaRPr/>
          </a:p>
          <a:p>
            <a:pPr algn="l">
              <a:lnSpc>
                <a:spcPts val="325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507420" y="4553889"/>
            <a:ext cx="6839786" cy="2142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652"/>
              </a:lnSpc>
              <a:spcBef>
                <a:spcPct val="0"/>
              </a:spcBef>
            </a:pPr>
            <a:r>
              <a:rPr lang="en-US" sz="4710" b="1" spc="169">
                <a:solidFill>
                  <a:srgbClr val="006BB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Core Elements:</a:t>
            </a:r>
          </a:p>
          <a:p>
            <a:pPr algn="just">
              <a:lnSpc>
                <a:spcPts val="5652"/>
              </a:lnSpc>
              <a:spcBef>
                <a:spcPct val="0"/>
              </a:spcBef>
            </a:pPr>
            <a:endParaRPr/>
          </a:p>
          <a:p>
            <a:pPr marL="0" lvl="0" indent="0" algn="just">
              <a:lnSpc>
                <a:spcPts val="5652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227810" y="5520153"/>
            <a:ext cx="12508728" cy="1217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2717" lvl="1" indent="-251359" algn="l">
              <a:lnSpc>
                <a:spcPts val="3259"/>
              </a:lnSpc>
              <a:buFont typeface="Arial"/>
              <a:buChar char="•"/>
            </a:pPr>
            <a:r>
              <a:rPr lang="en-US" sz="2328" spc="10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Collab</a:t>
            </a:r>
            <a:r>
              <a:rPr lang="en-US" sz="2328" u="none" strike="noStrike" spc="10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</a:t>
            </a:r>
            <a:r>
              <a:rPr lang="en-US" sz="2328" spc="10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ra</a:t>
            </a:r>
            <a:r>
              <a:rPr lang="en-US" sz="2328" u="none" strike="noStrike" spc="10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tion</a:t>
            </a:r>
            <a:r>
              <a:rPr lang="en-US" sz="2328" spc="10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328" u="none" strike="noStrike" spc="10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</a:t>
            </a:r>
            <a:r>
              <a:rPr lang="en-US" sz="2328" spc="10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</a:t>
            </a:r>
            <a:r>
              <a:rPr lang="en-US" sz="2328" u="none" strike="noStrike" spc="10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tw</a:t>
            </a:r>
            <a:r>
              <a:rPr lang="en-US" sz="2328" spc="10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ee</a:t>
            </a:r>
            <a:r>
              <a:rPr lang="en-US" sz="2328" u="none" strike="noStrike" spc="10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n</a:t>
            </a:r>
            <a:r>
              <a:rPr lang="en-US" sz="2328" spc="10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tea</a:t>
            </a:r>
            <a:r>
              <a:rPr lang="en-US" sz="2328" u="none" strike="noStrike" spc="10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ms</a:t>
            </a:r>
            <a:r>
              <a:rPr lang="en-US" sz="2328" spc="10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a</a:t>
            </a:r>
            <a:r>
              <a:rPr lang="en-US" sz="2328" u="none" strike="noStrike" spc="10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n</a:t>
            </a:r>
            <a:r>
              <a:rPr lang="en-US" sz="2328" spc="10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</a:t>
            </a:r>
            <a:r>
              <a:rPr lang="en-US" sz="2328" u="none" strike="noStrike" spc="10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tr</a:t>
            </a:r>
            <a:r>
              <a:rPr lang="en-US" sz="2328" spc="10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ust</a:t>
            </a:r>
            <a:r>
              <a:rPr lang="en-US" sz="2328" u="none" strike="noStrike" spc="10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.</a:t>
            </a:r>
          </a:p>
          <a:p>
            <a:pPr marL="502717" lvl="1" indent="-251359" algn="l">
              <a:lnSpc>
                <a:spcPts val="3259"/>
              </a:lnSpc>
              <a:buFont typeface="Arial"/>
              <a:buChar char="•"/>
            </a:pPr>
            <a:r>
              <a:rPr lang="en-US" sz="2328" u="none" strike="noStrike" spc="10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Co</a:t>
            </a:r>
            <a:r>
              <a:rPr lang="en-US" sz="2328" spc="10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nt</a:t>
            </a:r>
            <a:r>
              <a:rPr lang="en-US" sz="2328" u="none" strike="noStrike" spc="10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inuou</a:t>
            </a:r>
            <a:r>
              <a:rPr lang="en-US" sz="2328" spc="10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 </a:t>
            </a:r>
            <a:r>
              <a:rPr lang="en-US" sz="2328" u="none" strike="noStrike" spc="10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cycl</a:t>
            </a:r>
            <a:r>
              <a:rPr lang="en-US" sz="2328" spc="10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 </a:t>
            </a:r>
            <a:r>
              <a:rPr lang="en-US" sz="2328" u="none" strike="noStrike" spc="10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of</a:t>
            </a:r>
            <a:r>
              <a:rPr lang="en-US" sz="2328" spc="10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328" u="none" strike="noStrike" spc="10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plan</a:t>
            </a:r>
            <a:r>
              <a:rPr lang="en-US" sz="2328" spc="10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n</a:t>
            </a:r>
            <a:r>
              <a:rPr lang="en-US" sz="2328" u="none" strike="noStrike" spc="10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ing, </a:t>
            </a:r>
            <a:r>
              <a:rPr lang="en-US" sz="2328" spc="10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ex</a:t>
            </a:r>
            <a:r>
              <a:rPr lang="en-US" sz="2328" u="none" strike="noStrike" spc="10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ecu</a:t>
            </a:r>
            <a:r>
              <a:rPr lang="en-US" sz="2328" spc="10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</a:t>
            </a:r>
            <a:r>
              <a:rPr lang="en-US" sz="2328" u="none" strike="noStrike" spc="10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ing,</a:t>
            </a:r>
            <a:r>
              <a:rPr lang="en-US" sz="2328" spc="10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a</a:t>
            </a:r>
            <a:r>
              <a:rPr lang="en-US" sz="2328" u="none" strike="noStrike" spc="10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nd</a:t>
            </a:r>
            <a:r>
              <a:rPr lang="en-US" sz="2328" spc="10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e</a:t>
            </a:r>
            <a:r>
              <a:rPr lang="en-US" sz="2328" u="none" strike="noStrike" spc="10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valuat</a:t>
            </a:r>
            <a:r>
              <a:rPr lang="en-US" sz="2328" spc="10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</a:t>
            </a:r>
            <a:r>
              <a:rPr lang="en-US" sz="2328" u="none" strike="noStrike" spc="10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g</a:t>
            </a:r>
            <a:r>
              <a:rPr lang="en-US" sz="2328" spc="10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.</a:t>
            </a:r>
          </a:p>
          <a:p>
            <a:pPr algn="l">
              <a:lnSpc>
                <a:spcPts val="3259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516945" y="6600716"/>
            <a:ext cx="6839786" cy="714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652"/>
              </a:lnSpc>
              <a:spcBef>
                <a:spcPct val="0"/>
              </a:spcBef>
            </a:pPr>
            <a:r>
              <a:rPr lang="en-US" sz="4710" b="1" spc="169">
                <a:solidFill>
                  <a:srgbClr val="006BB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Key Benefits: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7810" y="7429042"/>
            <a:ext cx="12508728" cy="2036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2717" lvl="1" indent="-251359" algn="l">
              <a:lnSpc>
                <a:spcPts val="3259"/>
              </a:lnSpc>
              <a:buFont typeface="Arial"/>
              <a:buChar char="•"/>
            </a:pPr>
            <a:r>
              <a:rPr lang="en-US" sz="2328" spc="10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Flexible adjustments based on feedback after each phase.</a:t>
            </a:r>
          </a:p>
          <a:p>
            <a:pPr marL="502717" lvl="1" indent="-251359" algn="l">
              <a:lnSpc>
                <a:spcPts val="3259"/>
              </a:lnSpc>
              <a:buFont typeface="Arial"/>
              <a:buChar char="•"/>
            </a:pPr>
            <a:r>
              <a:rPr lang="en-US" sz="2328" spc="10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Minimizes rework since the entire project isn’t fixed from the start.</a:t>
            </a:r>
          </a:p>
          <a:p>
            <a:pPr marL="502717" lvl="1" indent="-251359" algn="l">
              <a:lnSpc>
                <a:spcPts val="3259"/>
              </a:lnSpc>
              <a:buFont typeface="Arial"/>
              <a:buChar char="•"/>
            </a:pPr>
            <a:r>
              <a:rPr lang="en-US" sz="2328" spc="10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Promotes continuous improvement and adaptability.</a:t>
            </a:r>
          </a:p>
          <a:p>
            <a:pPr algn="l">
              <a:lnSpc>
                <a:spcPts val="3259"/>
              </a:lnSpc>
            </a:pPr>
            <a:endParaRPr/>
          </a:p>
          <a:p>
            <a:pPr algn="l">
              <a:lnSpc>
                <a:spcPts val="3259"/>
              </a:lnSpc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7360" y="1970222"/>
            <a:ext cx="17668068" cy="7288078"/>
          </a:xfrm>
          <a:custGeom>
            <a:avLst/>
            <a:gdLst/>
            <a:ahLst/>
            <a:cxnLst/>
            <a:rect l="l" t="t" r="r" b="b"/>
            <a:pathLst>
              <a:path w="17668068" h="7288078">
                <a:moveTo>
                  <a:pt x="0" y="0"/>
                </a:moveTo>
                <a:lnTo>
                  <a:pt x="17668068" y="0"/>
                </a:lnTo>
                <a:lnTo>
                  <a:pt x="17668068" y="7288078"/>
                </a:lnTo>
                <a:lnTo>
                  <a:pt x="0" y="72880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164129" y="724123"/>
            <a:ext cx="7594518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58"/>
              </a:lnSpc>
              <a:spcBef>
                <a:spcPct val="0"/>
              </a:spcBef>
            </a:pPr>
            <a:r>
              <a:rPr lang="en-US" sz="6131" b="1" spc="22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Class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2790" y="715930"/>
            <a:ext cx="17875210" cy="9571070"/>
          </a:xfrm>
          <a:custGeom>
            <a:avLst/>
            <a:gdLst/>
            <a:ahLst/>
            <a:cxnLst/>
            <a:rect l="l" t="t" r="r" b="b"/>
            <a:pathLst>
              <a:path w="17875210" h="9571070">
                <a:moveTo>
                  <a:pt x="0" y="0"/>
                </a:moveTo>
                <a:lnTo>
                  <a:pt x="17875210" y="0"/>
                </a:lnTo>
                <a:lnTo>
                  <a:pt x="17875210" y="9571070"/>
                </a:lnTo>
                <a:lnTo>
                  <a:pt x="0" y="95710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328" b="-532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814124" y="85725"/>
            <a:ext cx="7594518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58"/>
              </a:lnSpc>
              <a:spcBef>
                <a:spcPct val="0"/>
              </a:spcBef>
            </a:pPr>
            <a:r>
              <a:rPr lang="en-US" sz="6131" b="1" spc="22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Activity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5423" y="1915893"/>
            <a:ext cx="526554" cy="532663"/>
            <a:chOff x="0" y="0"/>
            <a:chExt cx="119806" cy="1211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9806" cy="121196"/>
            </a:xfrm>
            <a:custGeom>
              <a:avLst/>
              <a:gdLst/>
              <a:ahLst/>
              <a:cxnLst/>
              <a:rect l="l" t="t" r="r" b="b"/>
              <a:pathLst>
                <a:path w="119806" h="121196">
                  <a:moveTo>
                    <a:pt x="0" y="0"/>
                  </a:moveTo>
                  <a:lnTo>
                    <a:pt x="119806" y="0"/>
                  </a:lnTo>
                  <a:lnTo>
                    <a:pt x="119806" y="121196"/>
                  </a:lnTo>
                  <a:lnTo>
                    <a:pt x="0" y="121196"/>
                  </a:lnTo>
                  <a:close/>
                </a:path>
              </a:pathLst>
            </a:custGeom>
            <a:solidFill>
              <a:srgbClr val="08377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19806" cy="159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65423" y="2888023"/>
            <a:ext cx="526554" cy="532663"/>
            <a:chOff x="0" y="0"/>
            <a:chExt cx="119806" cy="12119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9806" cy="121196"/>
            </a:xfrm>
            <a:custGeom>
              <a:avLst/>
              <a:gdLst/>
              <a:ahLst/>
              <a:cxnLst/>
              <a:rect l="l" t="t" r="r" b="b"/>
              <a:pathLst>
                <a:path w="119806" h="121196">
                  <a:moveTo>
                    <a:pt x="0" y="0"/>
                  </a:moveTo>
                  <a:lnTo>
                    <a:pt x="119806" y="0"/>
                  </a:lnTo>
                  <a:lnTo>
                    <a:pt x="119806" y="121196"/>
                  </a:lnTo>
                  <a:lnTo>
                    <a:pt x="0" y="121196"/>
                  </a:lnTo>
                  <a:close/>
                </a:path>
              </a:pathLst>
            </a:custGeom>
            <a:solidFill>
              <a:srgbClr val="08377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19806" cy="159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65423" y="4039811"/>
            <a:ext cx="526554" cy="532663"/>
            <a:chOff x="0" y="0"/>
            <a:chExt cx="119806" cy="12119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9806" cy="121196"/>
            </a:xfrm>
            <a:custGeom>
              <a:avLst/>
              <a:gdLst/>
              <a:ahLst/>
              <a:cxnLst/>
              <a:rect l="l" t="t" r="r" b="b"/>
              <a:pathLst>
                <a:path w="119806" h="121196">
                  <a:moveTo>
                    <a:pt x="0" y="0"/>
                  </a:moveTo>
                  <a:lnTo>
                    <a:pt x="119806" y="0"/>
                  </a:lnTo>
                  <a:lnTo>
                    <a:pt x="119806" y="121196"/>
                  </a:lnTo>
                  <a:lnTo>
                    <a:pt x="0" y="121196"/>
                  </a:lnTo>
                  <a:close/>
                </a:path>
              </a:pathLst>
            </a:custGeom>
            <a:solidFill>
              <a:srgbClr val="08377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19806" cy="159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77466" y="5391720"/>
            <a:ext cx="526554" cy="532663"/>
            <a:chOff x="0" y="0"/>
            <a:chExt cx="119806" cy="12119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9806" cy="121196"/>
            </a:xfrm>
            <a:custGeom>
              <a:avLst/>
              <a:gdLst/>
              <a:ahLst/>
              <a:cxnLst/>
              <a:rect l="l" t="t" r="r" b="b"/>
              <a:pathLst>
                <a:path w="119806" h="121196">
                  <a:moveTo>
                    <a:pt x="0" y="0"/>
                  </a:moveTo>
                  <a:lnTo>
                    <a:pt x="119806" y="0"/>
                  </a:lnTo>
                  <a:lnTo>
                    <a:pt x="119806" y="121196"/>
                  </a:lnTo>
                  <a:lnTo>
                    <a:pt x="0" y="121196"/>
                  </a:lnTo>
                  <a:close/>
                </a:path>
              </a:pathLst>
            </a:custGeom>
            <a:solidFill>
              <a:srgbClr val="08377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19806" cy="159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955786" y="-254854"/>
            <a:ext cx="4632524" cy="10815226"/>
            <a:chOff x="0" y="0"/>
            <a:chExt cx="1220089" cy="284845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20089" cy="2848455"/>
            </a:xfrm>
            <a:custGeom>
              <a:avLst/>
              <a:gdLst/>
              <a:ahLst/>
              <a:cxnLst/>
              <a:rect l="l" t="t" r="r" b="b"/>
              <a:pathLst>
                <a:path w="1220089" h="2848455">
                  <a:moveTo>
                    <a:pt x="0" y="0"/>
                  </a:moveTo>
                  <a:lnTo>
                    <a:pt x="1220089" y="0"/>
                  </a:lnTo>
                  <a:lnTo>
                    <a:pt x="1220089" y="2848455"/>
                  </a:lnTo>
                  <a:lnTo>
                    <a:pt x="0" y="2848455"/>
                  </a:lnTo>
                  <a:close/>
                </a:path>
              </a:pathLst>
            </a:custGeom>
            <a:solidFill>
              <a:srgbClr val="08377C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220089" cy="2896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65423" y="6571209"/>
            <a:ext cx="526554" cy="532663"/>
            <a:chOff x="0" y="0"/>
            <a:chExt cx="119806" cy="1211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9806" cy="121196"/>
            </a:xfrm>
            <a:custGeom>
              <a:avLst/>
              <a:gdLst/>
              <a:ahLst/>
              <a:cxnLst/>
              <a:rect l="l" t="t" r="r" b="b"/>
              <a:pathLst>
                <a:path w="119806" h="121196">
                  <a:moveTo>
                    <a:pt x="0" y="0"/>
                  </a:moveTo>
                  <a:lnTo>
                    <a:pt x="119806" y="0"/>
                  </a:lnTo>
                  <a:lnTo>
                    <a:pt x="119806" y="121196"/>
                  </a:lnTo>
                  <a:lnTo>
                    <a:pt x="0" y="121196"/>
                  </a:lnTo>
                  <a:close/>
                </a:path>
              </a:pathLst>
            </a:custGeom>
            <a:solidFill>
              <a:srgbClr val="08377C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19806" cy="159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 rot="-5400000">
            <a:off x="11952046" y="3265440"/>
            <a:ext cx="7715094" cy="3707614"/>
          </a:xfrm>
          <a:custGeom>
            <a:avLst/>
            <a:gdLst/>
            <a:ahLst/>
            <a:cxnLst/>
            <a:rect l="l" t="t" r="r" b="b"/>
            <a:pathLst>
              <a:path w="7715094" h="3707614">
                <a:moveTo>
                  <a:pt x="0" y="0"/>
                </a:moveTo>
                <a:lnTo>
                  <a:pt x="7715094" y="0"/>
                </a:lnTo>
                <a:lnTo>
                  <a:pt x="7715094" y="3707614"/>
                </a:lnTo>
                <a:lnTo>
                  <a:pt x="0" y="37076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5935"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672321" y="518064"/>
            <a:ext cx="8300240" cy="775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42"/>
              </a:lnSpc>
              <a:spcBef>
                <a:spcPct val="0"/>
              </a:spcBef>
            </a:pPr>
            <a:r>
              <a:rPr lang="en-US" sz="5035" b="1" spc="181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Challanges: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73764" y="1858743"/>
            <a:ext cx="8708359" cy="567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99"/>
              </a:lnSpc>
            </a:pPr>
            <a:r>
              <a:rPr lang="en-US" sz="3356" spc="100">
                <a:solidFill>
                  <a:srgbClr val="2A2E3A"/>
                </a:solidFill>
                <a:latin typeface="Montserrat"/>
                <a:ea typeface="Montserrat"/>
                <a:cs typeface="Montserrat"/>
                <a:sym typeface="Montserrat"/>
              </a:rPr>
              <a:t>Platform Choice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33832" y="2808468"/>
            <a:ext cx="11483202" cy="1162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99"/>
              </a:lnSpc>
            </a:pPr>
            <a:r>
              <a:rPr lang="en-US" sz="3356" spc="100">
                <a:solidFill>
                  <a:srgbClr val="2A2E3A"/>
                </a:solidFill>
                <a:latin typeface="Montserrat"/>
                <a:ea typeface="Montserrat"/>
                <a:cs typeface="Montserrat"/>
                <a:sym typeface="Montserrat"/>
              </a:rPr>
              <a:t>Firebase Token Management</a:t>
            </a:r>
          </a:p>
          <a:p>
            <a:pPr marL="0" lvl="0" indent="0" algn="l">
              <a:lnSpc>
                <a:spcPts val="4699"/>
              </a:lnSpc>
            </a:pPr>
            <a:endParaRPr/>
          </a:p>
        </p:txBody>
      </p:sp>
      <p:sp>
        <p:nvSpPr>
          <p:cNvPr id="24" name="TextBox 24"/>
          <p:cNvSpPr txBox="1"/>
          <p:nvPr/>
        </p:nvSpPr>
        <p:spPr>
          <a:xfrm>
            <a:off x="1518769" y="5334570"/>
            <a:ext cx="11067088" cy="2948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99"/>
              </a:lnSpc>
            </a:pPr>
            <a:r>
              <a:rPr lang="en-US" sz="3356" spc="100">
                <a:solidFill>
                  <a:srgbClr val="2A2E3A"/>
                </a:solidFill>
                <a:latin typeface="Montserrat"/>
                <a:ea typeface="Montserrat"/>
                <a:cs typeface="Montserrat"/>
                <a:sym typeface="Montserrat"/>
              </a:rPr>
              <a:t>Data Scraping Challenges</a:t>
            </a:r>
          </a:p>
          <a:p>
            <a:pPr algn="l">
              <a:lnSpc>
                <a:spcPts val="4699"/>
              </a:lnSpc>
            </a:pPr>
            <a:endParaRPr/>
          </a:p>
          <a:p>
            <a:pPr algn="l">
              <a:lnSpc>
                <a:spcPts val="4699"/>
              </a:lnSpc>
            </a:pPr>
            <a:endParaRPr/>
          </a:p>
          <a:p>
            <a:pPr algn="l">
              <a:lnSpc>
                <a:spcPts val="4699"/>
              </a:lnSpc>
            </a:pPr>
            <a:endParaRPr/>
          </a:p>
          <a:p>
            <a:pPr marL="0" lvl="0" indent="0" algn="l">
              <a:lnSpc>
                <a:spcPts val="4699"/>
              </a:lnSpc>
            </a:pPr>
            <a:endParaRPr/>
          </a:p>
        </p:txBody>
      </p:sp>
      <p:sp>
        <p:nvSpPr>
          <p:cNvPr id="25" name="TextBox 25"/>
          <p:cNvSpPr txBox="1"/>
          <p:nvPr/>
        </p:nvSpPr>
        <p:spPr>
          <a:xfrm>
            <a:off x="1433832" y="6677037"/>
            <a:ext cx="11766913" cy="1758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99"/>
              </a:lnSpc>
            </a:pPr>
            <a:r>
              <a:rPr lang="en-US" sz="3356" spc="100">
                <a:solidFill>
                  <a:srgbClr val="2A2E3A"/>
                </a:solidFill>
                <a:latin typeface="Montserrat"/>
                <a:ea typeface="Montserrat"/>
                <a:cs typeface="Montserrat"/>
                <a:sym typeface="Montserrat"/>
              </a:rPr>
              <a:t>Time Constraints</a:t>
            </a:r>
          </a:p>
          <a:p>
            <a:pPr algn="l">
              <a:lnSpc>
                <a:spcPts val="4699"/>
              </a:lnSpc>
            </a:pPr>
            <a:endParaRPr/>
          </a:p>
          <a:p>
            <a:pPr marL="0" lvl="0" indent="0" algn="l">
              <a:lnSpc>
                <a:spcPts val="4699"/>
              </a:lnSpc>
            </a:pPr>
            <a:endParaRPr/>
          </a:p>
        </p:txBody>
      </p:sp>
      <p:sp>
        <p:nvSpPr>
          <p:cNvPr id="26" name="TextBox 26"/>
          <p:cNvSpPr txBox="1"/>
          <p:nvPr/>
        </p:nvSpPr>
        <p:spPr>
          <a:xfrm>
            <a:off x="1556952" y="3973136"/>
            <a:ext cx="11236962" cy="2398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71"/>
              </a:lnSpc>
            </a:pPr>
            <a:r>
              <a:rPr lang="en-US" sz="3408" spc="102">
                <a:solidFill>
                  <a:srgbClr val="2A2E3A"/>
                </a:solidFill>
                <a:latin typeface="Montserrat"/>
                <a:ea typeface="Montserrat"/>
                <a:cs typeface="Montserrat"/>
                <a:sym typeface="Montserrat"/>
              </a:rPr>
              <a:t>Firebase Connection Issues</a:t>
            </a:r>
          </a:p>
          <a:p>
            <a:pPr algn="l">
              <a:lnSpc>
                <a:spcPts val="4771"/>
              </a:lnSpc>
            </a:pPr>
            <a:endParaRPr/>
          </a:p>
          <a:p>
            <a:pPr algn="l">
              <a:lnSpc>
                <a:spcPts val="4771"/>
              </a:lnSpc>
            </a:pPr>
            <a:endParaRPr/>
          </a:p>
          <a:p>
            <a:pPr marL="0" lvl="0" indent="0" algn="l">
              <a:lnSpc>
                <a:spcPts val="4771"/>
              </a:lnSpc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839025">
            <a:off x="1516786" y="-460094"/>
            <a:ext cx="278907" cy="14793052"/>
            <a:chOff x="0" y="0"/>
            <a:chExt cx="73457" cy="38961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3457" cy="3896113"/>
            </a:xfrm>
            <a:custGeom>
              <a:avLst/>
              <a:gdLst/>
              <a:ahLst/>
              <a:cxnLst/>
              <a:rect l="l" t="t" r="r" b="b"/>
              <a:pathLst>
                <a:path w="73457" h="3896113">
                  <a:moveTo>
                    <a:pt x="0" y="0"/>
                  </a:moveTo>
                  <a:lnTo>
                    <a:pt x="73457" y="0"/>
                  </a:lnTo>
                  <a:lnTo>
                    <a:pt x="73457" y="3896113"/>
                  </a:lnTo>
                  <a:lnTo>
                    <a:pt x="0" y="3896113"/>
                  </a:lnTo>
                  <a:close/>
                </a:path>
              </a:pathLst>
            </a:custGeom>
            <a:solidFill>
              <a:srgbClr val="08377C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3457" cy="3943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839025">
            <a:off x="-4049466" y="1232097"/>
            <a:ext cx="5850996" cy="14793052"/>
            <a:chOff x="0" y="0"/>
            <a:chExt cx="1541003" cy="38961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41003" cy="3896113"/>
            </a:xfrm>
            <a:custGeom>
              <a:avLst/>
              <a:gdLst/>
              <a:ahLst/>
              <a:cxnLst/>
              <a:rect l="l" t="t" r="r" b="b"/>
              <a:pathLst>
                <a:path w="1541003" h="3896113">
                  <a:moveTo>
                    <a:pt x="0" y="0"/>
                  </a:moveTo>
                  <a:lnTo>
                    <a:pt x="1541003" y="0"/>
                  </a:lnTo>
                  <a:lnTo>
                    <a:pt x="1541003" y="3896113"/>
                  </a:lnTo>
                  <a:lnTo>
                    <a:pt x="0" y="3896113"/>
                  </a:lnTo>
                  <a:close/>
                </a:path>
              </a:pathLst>
            </a:custGeom>
            <a:solidFill>
              <a:srgbClr val="08377C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541003" cy="3943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-2065539" y="-59329"/>
            <a:ext cx="15224978" cy="10405658"/>
            <a:chOff x="0" y="0"/>
            <a:chExt cx="5508856" cy="376508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377C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377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1" name="Group 11"/>
          <p:cNvGrpSpPr/>
          <p:nvPr/>
        </p:nvGrpSpPr>
        <p:grpSpPr>
          <a:xfrm rot="-1839025">
            <a:off x="10382703" y="-2380630"/>
            <a:ext cx="278907" cy="14793052"/>
            <a:chOff x="0" y="0"/>
            <a:chExt cx="73457" cy="38961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3457" cy="3896113"/>
            </a:xfrm>
            <a:custGeom>
              <a:avLst/>
              <a:gdLst/>
              <a:ahLst/>
              <a:cxnLst/>
              <a:rect l="l" t="t" r="r" b="b"/>
              <a:pathLst>
                <a:path w="73457" h="3896113">
                  <a:moveTo>
                    <a:pt x="0" y="0"/>
                  </a:moveTo>
                  <a:lnTo>
                    <a:pt x="73457" y="0"/>
                  </a:lnTo>
                  <a:lnTo>
                    <a:pt x="73457" y="3896113"/>
                  </a:lnTo>
                  <a:lnTo>
                    <a:pt x="0" y="3896113"/>
                  </a:lnTo>
                  <a:close/>
                </a:path>
              </a:pathLst>
            </a:custGeom>
            <a:solidFill>
              <a:srgbClr val="08377C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73457" cy="3943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2286295"/>
            <a:ext cx="16230600" cy="6026123"/>
            <a:chOff x="0" y="0"/>
            <a:chExt cx="4274726" cy="158712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274726" cy="1587127"/>
            </a:xfrm>
            <a:custGeom>
              <a:avLst/>
              <a:gdLst/>
              <a:ahLst/>
              <a:cxnLst/>
              <a:rect l="l" t="t" r="r" b="b"/>
              <a:pathLst>
                <a:path w="4274726" h="1587127">
                  <a:moveTo>
                    <a:pt x="0" y="0"/>
                  </a:moveTo>
                  <a:lnTo>
                    <a:pt x="4274726" y="0"/>
                  </a:lnTo>
                  <a:lnTo>
                    <a:pt x="4274726" y="1587127"/>
                  </a:lnTo>
                  <a:lnTo>
                    <a:pt x="0" y="1587127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4274726" cy="1634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10875993" y="2980161"/>
            <a:ext cx="0" cy="508215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8"/>
          <p:cNvSpPr txBox="1"/>
          <p:nvPr/>
        </p:nvSpPr>
        <p:spPr>
          <a:xfrm>
            <a:off x="1403867" y="3446318"/>
            <a:ext cx="9118289" cy="4587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7935" lvl="1" indent="-258967" algn="l">
              <a:lnSpc>
                <a:spcPts val="3358"/>
              </a:lnSpc>
              <a:buFont typeface="Arial"/>
              <a:buChar char="•"/>
            </a:pPr>
            <a:r>
              <a:rPr lang="en-US" sz="2398" spc="1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Website Development</a:t>
            </a:r>
          </a:p>
          <a:p>
            <a:pPr marL="517935" lvl="1" indent="-258967" algn="l">
              <a:lnSpc>
                <a:spcPts val="3358"/>
              </a:lnSpc>
              <a:buFont typeface="Arial"/>
              <a:buChar char="•"/>
            </a:pPr>
            <a:r>
              <a:rPr lang="en-US" sz="2398" spc="1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Communication and Matching Features</a:t>
            </a:r>
          </a:p>
          <a:p>
            <a:pPr marL="517935" lvl="1" indent="-258967" algn="l">
              <a:lnSpc>
                <a:spcPts val="3358"/>
              </a:lnSpc>
              <a:buFont typeface="Arial"/>
              <a:buChar char="•"/>
            </a:pPr>
            <a:r>
              <a:rPr lang="en-US" sz="2398" spc="1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Additional Features like Meeting management, price tracking, calendar notifications, and a to-do list.</a:t>
            </a:r>
          </a:p>
          <a:p>
            <a:pPr marL="517935" lvl="1" indent="-258967" algn="l">
              <a:lnSpc>
                <a:spcPts val="3358"/>
              </a:lnSpc>
              <a:buFont typeface="Arial"/>
              <a:buChar char="•"/>
            </a:pPr>
            <a:r>
              <a:rPr lang="en-US" sz="2398" spc="1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User-Friendly Design</a:t>
            </a:r>
          </a:p>
          <a:p>
            <a:pPr marL="517935" lvl="1" indent="-258967" algn="l">
              <a:lnSpc>
                <a:spcPts val="3358"/>
              </a:lnSpc>
              <a:buFont typeface="Arial"/>
              <a:buChar char="•"/>
            </a:pPr>
            <a:r>
              <a:rPr lang="en-US" sz="2398" spc="1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Challenges and Learning: Gained insights into realtors' needs through research and consultation, Acquired new skills with technologies like React, JavaScript, Firebase, and Render.</a:t>
            </a:r>
          </a:p>
          <a:p>
            <a:pPr marL="0" lvl="0" indent="0" algn="l">
              <a:lnSpc>
                <a:spcPts val="3358"/>
              </a:lnSpc>
              <a:spcBef>
                <a:spcPct val="0"/>
              </a:spcBef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1422917" y="2645302"/>
            <a:ext cx="9453077" cy="669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84"/>
              </a:lnSpc>
              <a:spcBef>
                <a:spcPct val="0"/>
              </a:spcBef>
            </a:pPr>
            <a:r>
              <a:rPr lang="en-US" sz="4403" b="1" spc="158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Results and conclusions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987757" y="3655868"/>
            <a:ext cx="6271543" cy="4168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7935" lvl="1" indent="-258967" algn="l">
              <a:lnSpc>
                <a:spcPts val="3358"/>
              </a:lnSpc>
              <a:buFont typeface="Arial"/>
              <a:buChar char="•"/>
            </a:pPr>
            <a:r>
              <a:rPr lang="en-US" sz="2398" spc="1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Improved time allocation could have allowed for even greater progress.</a:t>
            </a:r>
          </a:p>
          <a:p>
            <a:pPr marL="517935" lvl="1" indent="-258967" algn="l">
              <a:lnSpc>
                <a:spcPts val="3358"/>
              </a:lnSpc>
              <a:buFont typeface="Arial"/>
              <a:buChar char="•"/>
            </a:pPr>
            <a:r>
              <a:rPr lang="en-US" sz="2398" spc="1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Dedicating an additional day per week solely to the project would have enabled the achievement of more goals.</a:t>
            </a:r>
          </a:p>
          <a:p>
            <a:pPr algn="l">
              <a:lnSpc>
                <a:spcPts val="3358"/>
              </a:lnSpc>
            </a:pPr>
            <a:endParaRPr/>
          </a:p>
          <a:p>
            <a:pPr algn="l">
              <a:lnSpc>
                <a:spcPts val="3358"/>
              </a:lnSpc>
            </a:pPr>
            <a:endParaRPr/>
          </a:p>
          <a:p>
            <a:pPr marL="0" lvl="0" indent="0" algn="l">
              <a:lnSpc>
                <a:spcPts val="3358"/>
              </a:lnSpc>
              <a:spcBef>
                <a:spcPct val="0"/>
              </a:spcBef>
            </a:pPr>
            <a:endParaRPr/>
          </a:p>
        </p:txBody>
      </p:sp>
      <p:sp>
        <p:nvSpPr>
          <p:cNvPr id="21" name="TextBox 21"/>
          <p:cNvSpPr txBox="1"/>
          <p:nvPr/>
        </p:nvSpPr>
        <p:spPr>
          <a:xfrm>
            <a:off x="11986739" y="2751897"/>
            <a:ext cx="4404819" cy="669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84"/>
              </a:lnSpc>
              <a:spcBef>
                <a:spcPct val="0"/>
              </a:spcBef>
            </a:pPr>
            <a:r>
              <a:rPr lang="en-US" sz="4403" b="1" spc="158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Reflection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5423" y="1915893"/>
            <a:ext cx="526554" cy="532663"/>
            <a:chOff x="0" y="0"/>
            <a:chExt cx="119806" cy="1211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9806" cy="121196"/>
            </a:xfrm>
            <a:custGeom>
              <a:avLst/>
              <a:gdLst/>
              <a:ahLst/>
              <a:cxnLst/>
              <a:rect l="l" t="t" r="r" b="b"/>
              <a:pathLst>
                <a:path w="119806" h="121196">
                  <a:moveTo>
                    <a:pt x="0" y="0"/>
                  </a:moveTo>
                  <a:lnTo>
                    <a:pt x="119806" y="0"/>
                  </a:lnTo>
                  <a:lnTo>
                    <a:pt x="119806" y="121196"/>
                  </a:lnTo>
                  <a:lnTo>
                    <a:pt x="0" y="121196"/>
                  </a:lnTo>
                  <a:close/>
                </a:path>
              </a:pathLst>
            </a:custGeom>
            <a:solidFill>
              <a:srgbClr val="08377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19806" cy="159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73764" y="2899296"/>
            <a:ext cx="526554" cy="532663"/>
            <a:chOff x="0" y="0"/>
            <a:chExt cx="119806" cy="12119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9806" cy="121196"/>
            </a:xfrm>
            <a:custGeom>
              <a:avLst/>
              <a:gdLst/>
              <a:ahLst/>
              <a:cxnLst/>
              <a:rect l="l" t="t" r="r" b="b"/>
              <a:pathLst>
                <a:path w="119806" h="121196">
                  <a:moveTo>
                    <a:pt x="0" y="0"/>
                  </a:moveTo>
                  <a:lnTo>
                    <a:pt x="119806" y="0"/>
                  </a:lnTo>
                  <a:lnTo>
                    <a:pt x="119806" y="121196"/>
                  </a:lnTo>
                  <a:lnTo>
                    <a:pt x="0" y="121196"/>
                  </a:lnTo>
                  <a:close/>
                </a:path>
              </a:pathLst>
            </a:custGeom>
            <a:solidFill>
              <a:srgbClr val="08377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19806" cy="159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73764" y="4063353"/>
            <a:ext cx="526554" cy="532663"/>
            <a:chOff x="0" y="0"/>
            <a:chExt cx="119806" cy="12119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9806" cy="121196"/>
            </a:xfrm>
            <a:custGeom>
              <a:avLst/>
              <a:gdLst/>
              <a:ahLst/>
              <a:cxnLst/>
              <a:rect l="l" t="t" r="r" b="b"/>
              <a:pathLst>
                <a:path w="119806" h="121196">
                  <a:moveTo>
                    <a:pt x="0" y="0"/>
                  </a:moveTo>
                  <a:lnTo>
                    <a:pt x="119806" y="0"/>
                  </a:lnTo>
                  <a:lnTo>
                    <a:pt x="119806" y="121196"/>
                  </a:lnTo>
                  <a:lnTo>
                    <a:pt x="0" y="121196"/>
                  </a:lnTo>
                  <a:close/>
                </a:path>
              </a:pathLst>
            </a:custGeom>
            <a:solidFill>
              <a:srgbClr val="08377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19806" cy="159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65423" y="6004376"/>
            <a:ext cx="526554" cy="532663"/>
            <a:chOff x="0" y="0"/>
            <a:chExt cx="119806" cy="12119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9806" cy="121196"/>
            </a:xfrm>
            <a:custGeom>
              <a:avLst/>
              <a:gdLst/>
              <a:ahLst/>
              <a:cxnLst/>
              <a:rect l="l" t="t" r="r" b="b"/>
              <a:pathLst>
                <a:path w="119806" h="121196">
                  <a:moveTo>
                    <a:pt x="0" y="0"/>
                  </a:moveTo>
                  <a:lnTo>
                    <a:pt x="119806" y="0"/>
                  </a:lnTo>
                  <a:lnTo>
                    <a:pt x="119806" y="121196"/>
                  </a:lnTo>
                  <a:lnTo>
                    <a:pt x="0" y="121196"/>
                  </a:lnTo>
                  <a:close/>
                </a:path>
              </a:pathLst>
            </a:custGeom>
            <a:solidFill>
              <a:srgbClr val="08377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19806" cy="159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73764" y="6925936"/>
            <a:ext cx="526554" cy="532663"/>
            <a:chOff x="0" y="0"/>
            <a:chExt cx="119806" cy="1211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9806" cy="121196"/>
            </a:xfrm>
            <a:custGeom>
              <a:avLst/>
              <a:gdLst/>
              <a:ahLst/>
              <a:cxnLst/>
              <a:rect l="l" t="t" r="r" b="b"/>
              <a:pathLst>
                <a:path w="119806" h="121196">
                  <a:moveTo>
                    <a:pt x="0" y="0"/>
                  </a:moveTo>
                  <a:lnTo>
                    <a:pt x="119806" y="0"/>
                  </a:lnTo>
                  <a:lnTo>
                    <a:pt x="119806" y="121196"/>
                  </a:lnTo>
                  <a:lnTo>
                    <a:pt x="0" y="121196"/>
                  </a:lnTo>
                  <a:close/>
                </a:path>
              </a:pathLst>
            </a:custGeom>
            <a:solidFill>
              <a:srgbClr val="08377C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19806" cy="159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955786" y="-254854"/>
            <a:ext cx="4632524" cy="10815226"/>
            <a:chOff x="0" y="0"/>
            <a:chExt cx="1220089" cy="284845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20089" cy="2848455"/>
            </a:xfrm>
            <a:custGeom>
              <a:avLst/>
              <a:gdLst/>
              <a:ahLst/>
              <a:cxnLst/>
              <a:rect l="l" t="t" r="r" b="b"/>
              <a:pathLst>
                <a:path w="1220089" h="2848455">
                  <a:moveTo>
                    <a:pt x="0" y="0"/>
                  </a:moveTo>
                  <a:lnTo>
                    <a:pt x="1220089" y="0"/>
                  </a:lnTo>
                  <a:lnTo>
                    <a:pt x="1220089" y="2848455"/>
                  </a:lnTo>
                  <a:lnTo>
                    <a:pt x="0" y="2848455"/>
                  </a:lnTo>
                  <a:close/>
                </a:path>
              </a:pathLst>
            </a:custGeom>
            <a:solidFill>
              <a:srgbClr val="08377C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220089" cy="2896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73764" y="8625493"/>
            <a:ext cx="526554" cy="532663"/>
            <a:chOff x="0" y="0"/>
            <a:chExt cx="119806" cy="12119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9806" cy="121196"/>
            </a:xfrm>
            <a:custGeom>
              <a:avLst/>
              <a:gdLst/>
              <a:ahLst/>
              <a:cxnLst/>
              <a:rect l="l" t="t" r="r" b="b"/>
              <a:pathLst>
                <a:path w="119806" h="121196">
                  <a:moveTo>
                    <a:pt x="0" y="0"/>
                  </a:moveTo>
                  <a:lnTo>
                    <a:pt x="119806" y="0"/>
                  </a:lnTo>
                  <a:lnTo>
                    <a:pt x="119806" y="121196"/>
                  </a:lnTo>
                  <a:lnTo>
                    <a:pt x="0" y="121196"/>
                  </a:lnTo>
                  <a:close/>
                </a:path>
              </a:pathLst>
            </a:custGeom>
            <a:solidFill>
              <a:srgbClr val="08377C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19806" cy="159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 rot="-5400000">
            <a:off x="11952046" y="3265440"/>
            <a:ext cx="7715094" cy="3707614"/>
          </a:xfrm>
          <a:custGeom>
            <a:avLst/>
            <a:gdLst/>
            <a:ahLst/>
            <a:cxnLst/>
            <a:rect l="l" t="t" r="r" b="b"/>
            <a:pathLst>
              <a:path w="7715094" h="3707614">
                <a:moveTo>
                  <a:pt x="0" y="0"/>
                </a:moveTo>
                <a:lnTo>
                  <a:pt x="7715094" y="0"/>
                </a:lnTo>
                <a:lnTo>
                  <a:pt x="7715094" y="3707614"/>
                </a:lnTo>
                <a:lnTo>
                  <a:pt x="0" y="37076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5935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672321" y="518064"/>
            <a:ext cx="8300240" cy="775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42"/>
              </a:lnSpc>
              <a:spcBef>
                <a:spcPct val="0"/>
              </a:spcBef>
            </a:pPr>
            <a:r>
              <a:rPr lang="en-US" sz="5035" b="1" spc="181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Problem Overview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73764" y="1858743"/>
            <a:ext cx="8708359" cy="567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99"/>
              </a:lnSpc>
            </a:pPr>
            <a:r>
              <a:rPr lang="en-US" sz="3356" spc="100">
                <a:solidFill>
                  <a:srgbClr val="2A2E3A"/>
                </a:solidFill>
                <a:latin typeface="Montserrat"/>
                <a:ea typeface="Montserrat"/>
                <a:cs typeface="Montserrat"/>
                <a:sym typeface="Montserrat"/>
              </a:rPr>
              <a:t>Inefficient Practices in Real Estate: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368984" y="2544455"/>
            <a:ext cx="11483202" cy="1162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99"/>
              </a:lnSpc>
            </a:pPr>
            <a:r>
              <a:rPr lang="en-US" sz="3356" spc="100">
                <a:solidFill>
                  <a:srgbClr val="2A2E3A"/>
                </a:solidFill>
                <a:latin typeface="Montserrat"/>
                <a:ea typeface="Montserrat"/>
                <a:cs typeface="Montserrat"/>
                <a:sym typeface="Montserrat"/>
              </a:rPr>
              <a:t>Traditional methods rely on excessive paperwork and disparate data sources.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73764" y="5969773"/>
            <a:ext cx="7039660" cy="567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99"/>
              </a:lnSpc>
            </a:pPr>
            <a:r>
              <a:rPr lang="en-US" sz="3356" spc="100">
                <a:solidFill>
                  <a:srgbClr val="2A2E3A"/>
                </a:solidFill>
                <a:latin typeface="Montserrat"/>
                <a:ea typeface="Montserrat"/>
                <a:cs typeface="Montserrat"/>
                <a:sym typeface="Montserrat"/>
              </a:rPr>
              <a:t>Challenges Faced by Agents: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188872" y="4066074"/>
            <a:ext cx="11067088" cy="1162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99"/>
              </a:lnSpc>
            </a:pPr>
            <a:r>
              <a:rPr lang="en-US" sz="3356" spc="100">
                <a:solidFill>
                  <a:srgbClr val="2A2E3A"/>
                </a:solidFill>
                <a:latin typeface="Montserrat"/>
                <a:ea typeface="Montserrat"/>
                <a:cs typeface="Montserrat"/>
                <a:sym typeface="Montserrat"/>
              </a:rPr>
              <a:t>Processes are often time-consuming and prone to errors.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188872" y="6848701"/>
            <a:ext cx="11766913" cy="1162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99"/>
              </a:lnSpc>
            </a:pPr>
            <a:r>
              <a:rPr lang="en-US" sz="3356" spc="100">
                <a:solidFill>
                  <a:srgbClr val="2A2E3A"/>
                </a:solidFill>
                <a:latin typeface="Montserrat"/>
                <a:ea typeface="Montserrat"/>
                <a:cs typeface="Montserrat"/>
                <a:sym typeface="Montserrat"/>
              </a:rPr>
              <a:t>Increasing demands in the real estate market require quick adaptability.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094595" y="8548257"/>
            <a:ext cx="11766913" cy="1162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99"/>
              </a:lnSpc>
            </a:pPr>
            <a:r>
              <a:rPr lang="en-US" sz="3356" spc="100">
                <a:solidFill>
                  <a:srgbClr val="2A2E3A"/>
                </a:solidFill>
                <a:latin typeface="Montserrat"/>
                <a:ea typeface="Montserrat"/>
                <a:cs typeface="Montserrat"/>
                <a:sym typeface="Montserrat"/>
              </a:rPr>
              <a:t>Current methods fail to effectively engage customers and manage data.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83538" y="4617880"/>
            <a:ext cx="9178929" cy="845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89"/>
              </a:lnSpc>
              <a:spcBef>
                <a:spcPct val="0"/>
              </a:spcBef>
            </a:pPr>
            <a:r>
              <a:rPr lang="en-US" sz="5574" b="1" spc="20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002532" y="-885157"/>
            <a:ext cx="11212168" cy="11212123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>
                <a:alphaModFix amt="49000"/>
              </a:blip>
              <a:stretch>
                <a:fillRect l="-25046" r="-25046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839025">
            <a:off x="1516786" y="-460094"/>
            <a:ext cx="278907" cy="14793052"/>
            <a:chOff x="0" y="0"/>
            <a:chExt cx="73457" cy="38961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3457" cy="3896113"/>
            </a:xfrm>
            <a:custGeom>
              <a:avLst/>
              <a:gdLst/>
              <a:ahLst/>
              <a:cxnLst/>
              <a:rect l="l" t="t" r="r" b="b"/>
              <a:pathLst>
                <a:path w="73457" h="3896113">
                  <a:moveTo>
                    <a:pt x="0" y="0"/>
                  </a:moveTo>
                  <a:lnTo>
                    <a:pt x="73457" y="0"/>
                  </a:lnTo>
                  <a:lnTo>
                    <a:pt x="73457" y="3896113"/>
                  </a:lnTo>
                  <a:lnTo>
                    <a:pt x="0" y="3896113"/>
                  </a:lnTo>
                  <a:close/>
                </a:path>
              </a:pathLst>
            </a:custGeom>
            <a:solidFill>
              <a:srgbClr val="08377C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73457" cy="3943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839025">
            <a:off x="-4049466" y="1232097"/>
            <a:ext cx="5850996" cy="14793052"/>
            <a:chOff x="0" y="0"/>
            <a:chExt cx="1541003" cy="38961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41003" cy="3896113"/>
            </a:xfrm>
            <a:custGeom>
              <a:avLst/>
              <a:gdLst/>
              <a:ahLst/>
              <a:cxnLst/>
              <a:rect l="l" t="t" r="r" b="b"/>
              <a:pathLst>
                <a:path w="1541003" h="3896113">
                  <a:moveTo>
                    <a:pt x="0" y="0"/>
                  </a:moveTo>
                  <a:lnTo>
                    <a:pt x="1541003" y="0"/>
                  </a:lnTo>
                  <a:lnTo>
                    <a:pt x="1541003" y="3896113"/>
                  </a:lnTo>
                  <a:lnTo>
                    <a:pt x="0" y="3896113"/>
                  </a:lnTo>
                  <a:close/>
                </a:path>
              </a:pathLst>
            </a:custGeom>
            <a:solidFill>
              <a:srgbClr val="08377C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541003" cy="3943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-2065539" y="-59329"/>
            <a:ext cx="15224978" cy="10405658"/>
            <a:chOff x="0" y="0"/>
            <a:chExt cx="5508856" cy="376508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377C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377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1" name="Group 11"/>
          <p:cNvGrpSpPr/>
          <p:nvPr/>
        </p:nvGrpSpPr>
        <p:grpSpPr>
          <a:xfrm rot="-1839025">
            <a:off x="10382703" y="-2380630"/>
            <a:ext cx="278907" cy="14793052"/>
            <a:chOff x="0" y="0"/>
            <a:chExt cx="73457" cy="38961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3457" cy="3896113"/>
            </a:xfrm>
            <a:custGeom>
              <a:avLst/>
              <a:gdLst/>
              <a:ahLst/>
              <a:cxnLst/>
              <a:rect l="l" t="t" r="r" b="b"/>
              <a:pathLst>
                <a:path w="73457" h="3896113">
                  <a:moveTo>
                    <a:pt x="0" y="0"/>
                  </a:moveTo>
                  <a:lnTo>
                    <a:pt x="73457" y="0"/>
                  </a:lnTo>
                  <a:lnTo>
                    <a:pt x="73457" y="3896113"/>
                  </a:lnTo>
                  <a:lnTo>
                    <a:pt x="0" y="3896113"/>
                  </a:lnTo>
                  <a:close/>
                </a:path>
              </a:pathLst>
            </a:custGeom>
            <a:solidFill>
              <a:srgbClr val="08377C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73457" cy="3943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2286295"/>
            <a:ext cx="16230600" cy="6026123"/>
            <a:chOff x="0" y="0"/>
            <a:chExt cx="4274726" cy="158712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274726" cy="1587127"/>
            </a:xfrm>
            <a:custGeom>
              <a:avLst/>
              <a:gdLst/>
              <a:ahLst/>
              <a:cxnLst/>
              <a:rect l="l" t="t" r="r" b="b"/>
              <a:pathLst>
                <a:path w="4274726" h="1587127">
                  <a:moveTo>
                    <a:pt x="0" y="0"/>
                  </a:moveTo>
                  <a:lnTo>
                    <a:pt x="4274726" y="0"/>
                  </a:lnTo>
                  <a:lnTo>
                    <a:pt x="4274726" y="1587127"/>
                  </a:lnTo>
                  <a:lnTo>
                    <a:pt x="0" y="1587127"/>
                  </a:lnTo>
                  <a:close/>
                </a:path>
              </a:pathLst>
            </a:custGeom>
            <a:solidFill>
              <a:srgbClr val="052A47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4274726" cy="1634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10875993" y="2980161"/>
            <a:ext cx="0" cy="508215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8"/>
          <p:cNvSpPr txBox="1"/>
          <p:nvPr/>
        </p:nvSpPr>
        <p:spPr>
          <a:xfrm>
            <a:off x="1403867" y="4494068"/>
            <a:ext cx="9118289" cy="2491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7935" lvl="1" indent="-258967" algn="l">
              <a:lnSpc>
                <a:spcPts val="3358"/>
              </a:lnSpc>
              <a:buFont typeface="Arial"/>
              <a:buChar char="•"/>
            </a:pPr>
            <a:r>
              <a:rPr lang="en-US" sz="2398" spc="1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Assists agents in managing properties, clients, and owners.</a:t>
            </a:r>
          </a:p>
          <a:p>
            <a:pPr marL="517935" lvl="1" indent="-258967" algn="l">
              <a:lnSpc>
                <a:spcPts val="3358"/>
              </a:lnSpc>
              <a:buFont typeface="Arial"/>
              <a:buChar char="•"/>
            </a:pPr>
            <a:r>
              <a:rPr lang="en-US" sz="2398" spc="1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Simplifies workflows and enhances customer engagement</a:t>
            </a:r>
          </a:p>
          <a:p>
            <a:pPr marL="517935" lvl="1" indent="-258967" algn="l">
              <a:lnSpc>
                <a:spcPts val="3358"/>
              </a:lnSpc>
              <a:buFont typeface="Arial"/>
              <a:buChar char="•"/>
            </a:pPr>
            <a:r>
              <a:rPr lang="en-US" sz="2398" spc="1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Automates tasks, minimizing paperwork</a:t>
            </a:r>
          </a:p>
          <a:p>
            <a:pPr marL="0" lvl="0" indent="0" algn="l">
              <a:lnSpc>
                <a:spcPts val="3358"/>
              </a:lnSpc>
              <a:spcBef>
                <a:spcPct val="0"/>
              </a:spcBef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1403867" y="2645302"/>
            <a:ext cx="9453077" cy="133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84"/>
              </a:lnSpc>
              <a:spcBef>
                <a:spcPct val="0"/>
              </a:spcBef>
            </a:pPr>
            <a:r>
              <a:rPr lang="en-US" sz="4403" b="1" spc="158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RealtorSphere: A Modern CRM for Real Estate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856943" y="3655868"/>
            <a:ext cx="6271543" cy="4168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7935" lvl="1" indent="-258967" algn="l">
              <a:lnSpc>
                <a:spcPts val="3358"/>
              </a:lnSpc>
              <a:buFont typeface="Arial"/>
              <a:buChar char="•"/>
            </a:pPr>
            <a:r>
              <a:rPr lang="en-US" sz="2398" spc="1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Edit and manage information about clients, owners, and properties</a:t>
            </a:r>
          </a:p>
          <a:p>
            <a:pPr marL="517935" lvl="1" indent="-258967" algn="l">
              <a:lnSpc>
                <a:spcPts val="3358"/>
              </a:lnSpc>
              <a:buFont typeface="Arial"/>
              <a:buChar char="•"/>
            </a:pPr>
            <a:r>
              <a:rPr lang="en-US" sz="2398" spc="1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Track price suggestions and property details</a:t>
            </a:r>
          </a:p>
          <a:p>
            <a:pPr marL="517935" lvl="1" indent="-258967" algn="l">
              <a:lnSpc>
                <a:spcPts val="3358"/>
              </a:lnSpc>
              <a:buFont typeface="Arial"/>
              <a:buChar char="•"/>
            </a:pPr>
            <a:r>
              <a:rPr lang="en-US" sz="2398" spc="1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Save events, tasks, and track communications</a:t>
            </a:r>
          </a:p>
          <a:p>
            <a:pPr marL="517935" lvl="1" indent="-258967" algn="l">
              <a:lnSpc>
                <a:spcPts val="3358"/>
              </a:lnSpc>
              <a:buFont typeface="Arial"/>
              <a:buChar char="•"/>
            </a:pPr>
            <a:r>
              <a:rPr lang="en-US" sz="2398" spc="1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Matching properties to clients using hybrid matching algorithm</a:t>
            </a:r>
          </a:p>
          <a:p>
            <a:pPr marL="0" lvl="0" indent="0" algn="l">
              <a:lnSpc>
                <a:spcPts val="3358"/>
              </a:lnSpc>
              <a:spcBef>
                <a:spcPct val="0"/>
              </a:spcBef>
            </a:pPr>
            <a:endParaRPr/>
          </a:p>
        </p:txBody>
      </p:sp>
      <p:sp>
        <p:nvSpPr>
          <p:cNvPr id="21" name="TextBox 21"/>
          <p:cNvSpPr txBox="1"/>
          <p:nvPr/>
        </p:nvSpPr>
        <p:spPr>
          <a:xfrm>
            <a:off x="11986739" y="2751897"/>
            <a:ext cx="4404819" cy="669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84"/>
              </a:lnSpc>
              <a:spcBef>
                <a:spcPct val="0"/>
              </a:spcBef>
            </a:pPr>
            <a:r>
              <a:rPr lang="en-US" sz="4403" b="1" spc="158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Key Features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01494" y="8323039"/>
            <a:ext cx="4723978" cy="472397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8377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549293" y="1076697"/>
            <a:ext cx="628242" cy="620246"/>
          </a:xfrm>
          <a:custGeom>
            <a:avLst/>
            <a:gdLst/>
            <a:ahLst/>
            <a:cxnLst/>
            <a:rect l="l" t="t" r="r" b="b"/>
            <a:pathLst>
              <a:path w="628242" h="620246">
                <a:moveTo>
                  <a:pt x="0" y="0"/>
                </a:moveTo>
                <a:lnTo>
                  <a:pt x="628242" y="0"/>
                </a:lnTo>
                <a:lnTo>
                  <a:pt x="628242" y="620246"/>
                </a:lnTo>
                <a:lnTo>
                  <a:pt x="0" y="62024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287926" y="1038225"/>
            <a:ext cx="1714156" cy="658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1"/>
              </a:lnSpc>
            </a:pPr>
            <a:r>
              <a:rPr lang="en-US" sz="2234" spc="87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Borcelle Company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2019980" y="-5099450"/>
            <a:ext cx="11212168" cy="11212123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8377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12019980" y="-5099450"/>
            <a:ext cx="11212168" cy="11212123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>
                <a:alphaModFix amt="49000"/>
              </a:blip>
              <a:stretch>
                <a:fillRect l="-25046" r="-25046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5496482" y="-1622972"/>
            <a:ext cx="4837174" cy="483717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653480" y="5971432"/>
            <a:ext cx="843002" cy="84300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377C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559418" y="-811125"/>
            <a:ext cx="1839825" cy="1839825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377C"/>
            </a:solidFill>
            <a:ln cap="sq">
              <a:noFill/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361821" y="3339643"/>
            <a:ext cx="2739670" cy="2739670"/>
          </a:xfrm>
          <a:custGeom>
            <a:avLst/>
            <a:gdLst/>
            <a:ahLst/>
            <a:cxnLst/>
            <a:rect l="l" t="t" r="r" b="b"/>
            <a:pathLst>
              <a:path w="2739670" h="2739670">
                <a:moveTo>
                  <a:pt x="0" y="0"/>
                </a:moveTo>
                <a:lnTo>
                  <a:pt x="2739670" y="0"/>
                </a:lnTo>
                <a:lnTo>
                  <a:pt x="2739670" y="2739669"/>
                </a:lnTo>
                <a:lnTo>
                  <a:pt x="0" y="27396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0999"/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21" name="Group 21"/>
          <p:cNvGrpSpPr/>
          <p:nvPr/>
        </p:nvGrpSpPr>
        <p:grpSpPr>
          <a:xfrm>
            <a:off x="1994534" y="3978155"/>
            <a:ext cx="1474244" cy="147424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08377C">
                      <a:alpha val="100000"/>
                    </a:srgbClr>
                  </a:gs>
                  <a:gs pos="50000">
                    <a:srgbClr val="006BB6">
                      <a:alpha val="100000"/>
                    </a:srgbClr>
                  </a:gs>
                  <a:gs pos="100000">
                    <a:srgbClr val="C9E9FF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4823132" y="3339643"/>
            <a:ext cx="2739670" cy="2739670"/>
          </a:xfrm>
          <a:custGeom>
            <a:avLst/>
            <a:gdLst/>
            <a:ahLst/>
            <a:cxnLst/>
            <a:rect l="l" t="t" r="r" b="b"/>
            <a:pathLst>
              <a:path w="2739670" h="2739670">
                <a:moveTo>
                  <a:pt x="0" y="0"/>
                </a:moveTo>
                <a:lnTo>
                  <a:pt x="2739670" y="0"/>
                </a:lnTo>
                <a:lnTo>
                  <a:pt x="2739670" y="2739669"/>
                </a:lnTo>
                <a:lnTo>
                  <a:pt x="0" y="27396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0999"/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5455845" y="3978155"/>
            <a:ext cx="1474244" cy="1474244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08377C">
                      <a:alpha val="100000"/>
                    </a:srgbClr>
                  </a:gs>
                  <a:gs pos="50000">
                    <a:srgbClr val="006BB6">
                      <a:alpha val="100000"/>
                    </a:srgbClr>
                  </a:gs>
                  <a:gs pos="100000">
                    <a:srgbClr val="C9E9FF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8500044" y="3339643"/>
            <a:ext cx="2739670" cy="2739670"/>
          </a:xfrm>
          <a:custGeom>
            <a:avLst/>
            <a:gdLst/>
            <a:ahLst/>
            <a:cxnLst/>
            <a:rect l="l" t="t" r="r" b="b"/>
            <a:pathLst>
              <a:path w="2739670" h="2739670">
                <a:moveTo>
                  <a:pt x="0" y="0"/>
                </a:moveTo>
                <a:lnTo>
                  <a:pt x="2739669" y="0"/>
                </a:lnTo>
                <a:lnTo>
                  <a:pt x="2739669" y="2739669"/>
                </a:lnTo>
                <a:lnTo>
                  <a:pt x="0" y="27396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0999"/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29" name="Group 29"/>
          <p:cNvGrpSpPr/>
          <p:nvPr/>
        </p:nvGrpSpPr>
        <p:grpSpPr>
          <a:xfrm>
            <a:off x="9132756" y="3978155"/>
            <a:ext cx="1474244" cy="1474244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08377C">
                      <a:alpha val="100000"/>
                    </a:srgbClr>
                  </a:gs>
                  <a:gs pos="50000">
                    <a:srgbClr val="006BB6">
                      <a:alpha val="100000"/>
                    </a:srgbClr>
                  </a:gs>
                  <a:gs pos="100000">
                    <a:srgbClr val="C9E9FF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796611" y="1496926"/>
            <a:ext cx="8810390" cy="1869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358"/>
              </a:lnSpc>
              <a:spcBef>
                <a:spcPct val="0"/>
              </a:spcBef>
            </a:pPr>
            <a:r>
              <a:rPr lang="en-US" sz="6131" b="1" spc="22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Backend &amp; Data Management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98994" y="6210337"/>
            <a:ext cx="2902497" cy="902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20"/>
              </a:lnSpc>
              <a:spcBef>
                <a:spcPct val="0"/>
              </a:spcBef>
            </a:pPr>
            <a:r>
              <a:rPr lang="en-US" sz="1728" spc="77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Cloud-hosted NoSQL database for real-time data sync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10882" y="5716195"/>
            <a:ext cx="2454205" cy="347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54"/>
              </a:lnSpc>
              <a:spcBef>
                <a:spcPct val="0"/>
              </a:spcBef>
            </a:pPr>
            <a:r>
              <a:rPr lang="en-US" sz="2295" b="1" spc="82">
                <a:solidFill>
                  <a:srgbClr val="000B5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Firebase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741718" y="6361659"/>
            <a:ext cx="2902497" cy="599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20"/>
              </a:lnSpc>
              <a:spcBef>
                <a:spcPct val="0"/>
              </a:spcBef>
            </a:pPr>
            <a:r>
              <a:rPr lang="en-US" sz="1728" spc="77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Secure file-saving capabilities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872192" y="5542619"/>
            <a:ext cx="2454205" cy="694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54"/>
              </a:lnSpc>
              <a:spcBef>
                <a:spcPct val="0"/>
              </a:spcBef>
            </a:pPr>
            <a:r>
              <a:rPr lang="en-US" sz="2295" b="1" spc="82">
                <a:solidFill>
                  <a:srgbClr val="000B5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Firebase Storage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282390" y="6307912"/>
            <a:ext cx="2902497" cy="599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20"/>
              </a:lnSpc>
              <a:spcBef>
                <a:spcPct val="0"/>
              </a:spcBef>
            </a:pPr>
            <a:r>
              <a:rPr lang="en-US" sz="1728" spc="77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Powers backend routing and functionality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8549104" y="5542619"/>
            <a:ext cx="2454205" cy="694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54"/>
              </a:lnSpc>
              <a:spcBef>
                <a:spcPct val="0"/>
              </a:spcBef>
            </a:pPr>
            <a:r>
              <a:rPr lang="en-US" sz="2295" b="1" spc="82">
                <a:solidFill>
                  <a:srgbClr val="000B5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Python  and Flask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028700" y="7652001"/>
            <a:ext cx="3988366" cy="473147"/>
          </a:xfrm>
          <a:custGeom>
            <a:avLst/>
            <a:gdLst/>
            <a:ahLst/>
            <a:cxnLst/>
            <a:rect l="l" t="t" r="r" b="b"/>
            <a:pathLst>
              <a:path w="3988366" h="473147">
                <a:moveTo>
                  <a:pt x="0" y="0"/>
                </a:moveTo>
                <a:lnTo>
                  <a:pt x="3988366" y="0"/>
                </a:lnTo>
                <a:lnTo>
                  <a:pt x="3988366" y="473147"/>
                </a:lnTo>
                <a:lnTo>
                  <a:pt x="0" y="4731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000"/>
            </a:blip>
            <a:stretch>
              <a:fillRect b="-14234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4118226"/>
            <a:ext cx="4075499" cy="3649623"/>
            <a:chOff x="0" y="0"/>
            <a:chExt cx="1320076" cy="11821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20076" cy="1182133"/>
            </a:xfrm>
            <a:custGeom>
              <a:avLst/>
              <a:gdLst/>
              <a:ahLst/>
              <a:cxnLst/>
              <a:rect l="l" t="t" r="r" b="b"/>
              <a:pathLst>
                <a:path w="1320076" h="1182133">
                  <a:moveTo>
                    <a:pt x="68386" y="0"/>
                  </a:moveTo>
                  <a:lnTo>
                    <a:pt x="1251690" y="0"/>
                  </a:lnTo>
                  <a:cubicBezTo>
                    <a:pt x="1289459" y="0"/>
                    <a:pt x="1320076" y="30618"/>
                    <a:pt x="1320076" y="68386"/>
                  </a:cubicBezTo>
                  <a:lnTo>
                    <a:pt x="1320076" y="1113746"/>
                  </a:lnTo>
                  <a:cubicBezTo>
                    <a:pt x="1320076" y="1151515"/>
                    <a:pt x="1289459" y="1182133"/>
                    <a:pt x="1251690" y="1182133"/>
                  </a:cubicBezTo>
                  <a:lnTo>
                    <a:pt x="68386" y="1182133"/>
                  </a:lnTo>
                  <a:cubicBezTo>
                    <a:pt x="30618" y="1182133"/>
                    <a:pt x="0" y="1151515"/>
                    <a:pt x="0" y="1113746"/>
                  </a:cubicBezTo>
                  <a:lnTo>
                    <a:pt x="0" y="68386"/>
                  </a:lnTo>
                  <a:cubicBezTo>
                    <a:pt x="0" y="30618"/>
                    <a:pt x="30618" y="0"/>
                    <a:pt x="683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61925" cap="rnd">
              <a:gradFill>
                <a:gsLst>
                  <a:gs pos="0">
                    <a:srgbClr val="08377C">
                      <a:alpha val="100000"/>
                    </a:srgbClr>
                  </a:gs>
                  <a:gs pos="50000">
                    <a:srgbClr val="006BB6">
                      <a:alpha val="100000"/>
                    </a:srgbClr>
                  </a:gs>
                  <a:gs pos="100000">
                    <a:srgbClr val="C9E9FF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320076" cy="12297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10800000">
            <a:off x="5673753" y="7652001"/>
            <a:ext cx="3988366" cy="473147"/>
          </a:xfrm>
          <a:custGeom>
            <a:avLst/>
            <a:gdLst/>
            <a:ahLst/>
            <a:cxnLst/>
            <a:rect l="l" t="t" r="r" b="b"/>
            <a:pathLst>
              <a:path w="3988366" h="473147">
                <a:moveTo>
                  <a:pt x="0" y="0"/>
                </a:moveTo>
                <a:lnTo>
                  <a:pt x="3988366" y="0"/>
                </a:lnTo>
                <a:lnTo>
                  <a:pt x="3988366" y="473147"/>
                </a:lnTo>
                <a:lnTo>
                  <a:pt x="0" y="4731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000"/>
            </a:blip>
            <a:stretch>
              <a:fillRect b="-142346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2115578" y="0"/>
            <a:ext cx="6247116" cy="6247116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0" y="0"/>
                  </a:moveTo>
                  <a:cubicBezTo>
                    <a:pt x="0" y="3506470"/>
                    <a:pt x="2843530" y="6350000"/>
                    <a:pt x="6350000" y="6350000"/>
                  </a:cubicBezTo>
                  <a:lnTo>
                    <a:pt x="635000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5117" r="-25117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5673753" y="4118226"/>
            <a:ext cx="4075499" cy="3649623"/>
            <a:chOff x="0" y="0"/>
            <a:chExt cx="1320076" cy="11821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20076" cy="1182133"/>
            </a:xfrm>
            <a:custGeom>
              <a:avLst/>
              <a:gdLst/>
              <a:ahLst/>
              <a:cxnLst/>
              <a:rect l="l" t="t" r="r" b="b"/>
              <a:pathLst>
                <a:path w="1320076" h="1182133">
                  <a:moveTo>
                    <a:pt x="68386" y="0"/>
                  </a:moveTo>
                  <a:lnTo>
                    <a:pt x="1251690" y="0"/>
                  </a:lnTo>
                  <a:cubicBezTo>
                    <a:pt x="1289459" y="0"/>
                    <a:pt x="1320076" y="30618"/>
                    <a:pt x="1320076" y="68386"/>
                  </a:cubicBezTo>
                  <a:lnTo>
                    <a:pt x="1320076" y="1113746"/>
                  </a:lnTo>
                  <a:cubicBezTo>
                    <a:pt x="1320076" y="1151515"/>
                    <a:pt x="1289459" y="1182133"/>
                    <a:pt x="1251690" y="1182133"/>
                  </a:cubicBezTo>
                  <a:lnTo>
                    <a:pt x="68386" y="1182133"/>
                  </a:lnTo>
                  <a:cubicBezTo>
                    <a:pt x="30618" y="1182133"/>
                    <a:pt x="0" y="1151515"/>
                    <a:pt x="0" y="1113746"/>
                  </a:cubicBezTo>
                  <a:lnTo>
                    <a:pt x="0" y="68386"/>
                  </a:lnTo>
                  <a:cubicBezTo>
                    <a:pt x="0" y="30618"/>
                    <a:pt x="30618" y="0"/>
                    <a:pt x="683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61925" cap="rnd">
              <a:gradFill>
                <a:gsLst>
                  <a:gs pos="0">
                    <a:srgbClr val="08377C">
                      <a:alpha val="100000"/>
                    </a:srgbClr>
                  </a:gs>
                  <a:gs pos="50000">
                    <a:srgbClr val="006BB6">
                      <a:alpha val="100000"/>
                    </a:srgbClr>
                  </a:gs>
                  <a:gs pos="100000">
                    <a:srgbClr val="C9E9FF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320076" cy="12297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-10800000">
            <a:off x="10405939" y="7652001"/>
            <a:ext cx="3988366" cy="473147"/>
          </a:xfrm>
          <a:custGeom>
            <a:avLst/>
            <a:gdLst/>
            <a:ahLst/>
            <a:cxnLst/>
            <a:rect l="l" t="t" r="r" b="b"/>
            <a:pathLst>
              <a:path w="3988366" h="473147">
                <a:moveTo>
                  <a:pt x="0" y="0"/>
                </a:moveTo>
                <a:lnTo>
                  <a:pt x="3988366" y="0"/>
                </a:lnTo>
                <a:lnTo>
                  <a:pt x="3988366" y="473147"/>
                </a:lnTo>
                <a:lnTo>
                  <a:pt x="0" y="4731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000"/>
            </a:blip>
            <a:stretch>
              <a:fillRect b="-142346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405939" y="4118226"/>
            <a:ext cx="4075499" cy="3649623"/>
            <a:chOff x="0" y="0"/>
            <a:chExt cx="1320076" cy="11821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20076" cy="1182133"/>
            </a:xfrm>
            <a:custGeom>
              <a:avLst/>
              <a:gdLst/>
              <a:ahLst/>
              <a:cxnLst/>
              <a:rect l="l" t="t" r="r" b="b"/>
              <a:pathLst>
                <a:path w="1320076" h="1182133">
                  <a:moveTo>
                    <a:pt x="68386" y="0"/>
                  </a:moveTo>
                  <a:lnTo>
                    <a:pt x="1251690" y="0"/>
                  </a:lnTo>
                  <a:cubicBezTo>
                    <a:pt x="1289459" y="0"/>
                    <a:pt x="1320076" y="30618"/>
                    <a:pt x="1320076" y="68386"/>
                  </a:cubicBezTo>
                  <a:lnTo>
                    <a:pt x="1320076" y="1113746"/>
                  </a:lnTo>
                  <a:cubicBezTo>
                    <a:pt x="1320076" y="1151515"/>
                    <a:pt x="1289459" y="1182133"/>
                    <a:pt x="1251690" y="1182133"/>
                  </a:cubicBezTo>
                  <a:lnTo>
                    <a:pt x="68386" y="1182133"/>
                  </a:lnTo>
                  <a:cubicBezTo>
                    <a:pt x="30618" y="1182133"/>
                    <a:pt x="0" y="1151515"/>
                    <a:pt x="0" y="1113746"/>
                  </a:cubicBezTo>
                  <a:lnTo>
                    <a:pt x="0" y="68386"/>
                  </a:lnTo>
                  <a:cubicBezTo>
                    <a:pt x="0" y="30618"/>
                    <a:pt x="30618" y="0"/>
                    <a:pt x="68386" y="0"/>
                  </a:cubicBezTo>
                  <a:close/>
                </a:path>
              </a:pathLst>
            </a:custGeom>
            <a:solidFill>
              <a:srgbClr val="FFFFFF"/>
            </a:solidFill>
            <a:ln w="161925" cap="rnd">
              <a:gradFill>
                <a:gsLst>
                  <a:gs pos="0">
                    <a:srgbClr val="08377C">
                      <a:alpha val="100000"/>
                    </a:srgbClr>
                  </a:gs>
                  <a:gs pos="50000">
                    <a:srgbClr val="006BB6">
                      <a:alpha val="100000"/>
                    </a:srgbClr>
                  </a:gs>
                  <a:gs pos="100000">
                    <a:srgbClr val="C9E9FF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320076" cy="12297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28700" y="1019175"/>
            <a:ext cx="9377239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358"/>
              </a:lnSpc>
              <a:spcBef>
                <a:spcPct val="0"/>
              </a:spcBef>
            </a:pPr>
            <a:r>
              <a:rPr lang="en-US" sz="6131" b="1" spc="22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Development Tools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61134" y="5410480"/>
            <a:ext cx="3210631" cy="1020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51"/>
              </a:lnSpc>
              <a:spcBef>
                <a:spcPct val="0"/>
              </a:spcBef>
            </a:pPr>
            <a:r>
              <a:rPr lang="en-US" sz="1965" spc="43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RealtorSphere modernizes real estate processes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106187" y="5221108"/>
            <a:ext cx="3210631" cy="1712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1"/>
              </a:lnSpc>
            </a:pPr>
            <a:r>
              <a:rPr lang="en-US" sz="1965" spc="43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</a:t>
            </a:r>
            <a:r>
              <a:rPr lang="en-US" sz="1965" u="none" strike="noStrike" spc="43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educes inefficiencies by minimizing paperwork and automating workflows</a:t>
            </a:r>
          </a:p>
          <a:p>
            <a:pPr algn="ctr">
              <a:lnSpc>
                <a:spcPts val="2751"/>
              </a:lnSpc>
              <a:spcBef>
                <a:spcPct val="0"/>
              </a:spcBef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10838374" y="5396676"/>
            <a:ext cx="3210631" cy="136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51"/>
              </a:lnSpc>
              <a:spcBef>
                <a:spcPct val="0"/>
              </a:spcBef>
            </a:pPr>
            <a:r>
              <a:rPr lang="en-US" sz="1965" spc="43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 comprehensive platform to help agents manage their business efficiently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2132335"/>
            <a:ext cx="7851836" cy="1433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5906" lvl="1" indent="-222953" algn="l">
              <a:lnSpc>
                <a:spcPts val="2891"/>
              </a:lnSpc>
              <a:buFont typeface="Arial"/>
              <a:buChar char="•"/>
            </a:pPr>
            <a:r>
              <a:rPr lang="en-US" sz="2065" spc="45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PyCharm: Primary development environment</a:t>
            </a:r>
          </a:p>
          <a:p>
            <a:pPr marL="445906" lvl="1" indent="-222953" algn="l">
              <a:lnSpc>
                <a:spcPts val="2891"/>
              </a:lnSpc>
              <a:buFont typeface="Arial"/>
              <a:buChar char="•"/>
            </a:pPr>
            <a:r>
              <a:rPr lang="en-US" sz="2065" spc="45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GitHub: For version control and team collaboration</a:t>
            </a:r>
          </a:p>
          <a:p>
            <a:pPr marL="445906" lvl="1" indent="-222953" algn="l">
              <a:lnSpc>
                <a:spcPts val="2891"/>
              </a:lnSpc>
              <a:buFont typeface="Arial"/>
              <a:buChar char="•"/>
            </a:pPr>
            <a:r>
              <a:rPr lang="en-US" sz="2065" spc="45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Render: For cloud deployment</a:t>
            </a:r>
          </a:p>
          <a:p>
            <a:pPr marL="0" lvl="0" indent="0" algn="l">
              <a:lnSpc>
                <a:spcPts val="2891"/>
              </a:lnSpc>
              <a:spcBef>
                <a:spcPct val="0"/>
              </a:spcBef>
            </a:pPr>
            <a:endParaRPr/>
          </a:p>
        </p:txBody>
      </p:sp>
      <p:grpSp>
        <p:nvGrpSpPr>
          <p:cNvPr id="21" name="Group 21"/>
          <p:cNvGrpSpPr/>
          <p:nvPr/>
        </p:nvGrpSpPr>
        <p:grpSpPr>
          <a:xfrm>
            <a:off x="-2001494" y="8323039"/>
            <a:ext cx="4723978" cy="4723978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8377C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408560" y="8871939"/>
            <a:ext cx="772722" cy="772722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377C"/>
            </a:solidFill>
            <a:ln cap="sq">
              <a:noFill/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7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701611" y="5308164"/>
            <a:ext cx="6458006" cy="4848802"/>
            <a:chOff x="0" y="0"/>
            <a:chExt cx="1559680" cy="11710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59680" cy="1171040"/>
            </a:xfrm>
            <a:custGeom>
              <a:avLst/>
              <a:gdLst/>
              <a:ahLst/>
              <a:cxnLst/>
              <a:rect l="l" t="t" r="r" b="b"/>
              <a:pathLst>
                <a:path w="1559680" h="1171040">
                  <a:moveTo>
                    <a:pt x="0" y="0"/>
                  </a:moveTo>
                  <a:lnTo>
                    <a:pt x="1559680" y="0"/>
                  </a:lnTo>
                  <a:lnTo>
                    <a:pt x="1559680" y="1171040"/>
                  </a:lnTo>
                  <a:lnTo>
                    <a:pt x="0" y="1171040"/>
                  </a:lnTo>
                  <a:close/>
                </a:path>
              </a:pathLst>
            </a:custGeom>
            <a:solidFill>
              <a:srgbClr val="3E95BE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559680" cy="12186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292082" y="1783758"/>
            <a:ext cx="6437185" cy="3524406"/>
            <a:chOff x="0" y="0"/>
            <a:chExt cx="1554652" cy="8511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54652" cy="851183"/>
            </a:xfrm>
            <a:custGeom>
              <a:avLst/>
              <a:gdLst/>
              <a:ahLst/>
              <a:cxnLst/>
              <a:rect l="l" t="t" r="r" b="b"/>
              <a:pathLst>
                <a:path w="1554652" h="851183">
                  <a:moveTo>
                    <a:pt x="0" y="0"/>
                  </a:moveTo>
                  <a:lnTo>
                    <a:pt x="1554652" y="0"/>
                  </a:lnTo>
                  <a:lnTo>
                    <a:pt x="1554652" y="851183"/>
                  </a:lnTo>
                  <a:lnTo>
                    <a:pt x="0" y="851183"/>
                  </a:lnTo>
                  <a:close/>
                </a:path>
              </a:pathLst>
            </a:custGeom>
            <a:solidFill>
              <a:srgbClr val="0063A1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554652" cy="898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88406" y="5308164"/>
            <a:ext cx="6611905" cy="4701164"/>
            <a:chOff x="0" y="0"/>
            <a:chExt cx="1596849" cy="11353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96849" cy="1135383"/>
            </a:xfrm>
            <a:custGeom>
              <a:avLst/>
              <a:gdLst/>
              <a:ahLst/>
              <a:cxnLst/>
              <a:rect l="l" t="t" r="r" b="b"/>
              <a:pathLst>
                <a:path w="1596849" h="1135383">
                  <a:moveTo>
                    <a:pt x="0" y="0"/>
                  </a:moveTo>
                  <a:lnTo>
                    <a:pt x="1596849" y="0"/>
                  </a:lnTo>
                  <a:lnTo>
                    <a:pt x="1596849" y="1135383"/>
                  </a:lnTo>
                  <a:lnTo>
                    <a:pt x="0" y="1135383"/>
                  </a:lnTo>
                  <a:close/>
                </a:path>
              </a:pathLst>
            </a:custGeom>
            <a:solidFill>
              <a:srgbClr val="08377C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596849" cy="1183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7241537" y="6241639"/>
            <a:ext cx="4018848" cy="3375832"/>
          </a:xfrm>
          <a:custGeom>
            <a:avLst/>
            <a:gdLst/>
            <a:ahLst/>
            <a:cxnLst/>
            <a:rect l="l" t="t" r="r" b="b"/>
            <a:pathLst>
              <a:path w="4018848" h="3375832">
                <a:moveTo>
                  <a:pt x="0" y="0"/>
                </a:moveTo>
                <a:lnTo>
                  <a:pt x="4018848" y="0"/>
                </a:lnTo>
                <a:lnTo>
                  <a:pt x="4018848" y="3375832"/>
                </a:lnTo>
                <a:lnTo>
                  <a:pt x="0" y="3375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069637" y="431208"/>
            <a:ext cx="8148725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58"/>
              </a:lnSpc>
              <a:spcBef>
                <a:spcPct val="0"/>
              </a:spcBef>
            </a:pPr>
            <a:r>
              <a:rPr lang="en-US" sz="6131" b="1" u="none" strike="noStrike" spc="22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Target Audience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57769" y="6623610"/>
            <a:ext cx="5734313" cy="2573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6726" lvl="1" indent="-178363" algn="ctr">
              <a:lnSpc>
                <a:spcPts val="2313"/>
              </a:lnSpc>
              <a:spcBef>
                <a:spcPct val="0"/>
              </a:spcBef>
              <a:buFont typeface="Arial"/>
              <a:buChar char="•"/>
            </a:pPr>
            <a:r>
              <a:rPr lang="en-US" sz="1652" spc="74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St</a:t>
            </a:r>
            <a:r>
              <a:rPr lang="en-US" sz="1652" u="none" strike="noStrike" spc="74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reamlined Property Management: Organize, update, and track property details easily.</a:t>
            </a:r>
          </a:p>
          <a:p>
            <a:pPr marL="356726" lvl="1" indent="-178363" algn="ctr">
              <a:lnSpc>
                <a:spcPts val="2313"/>
              </a:lnSpc>
              <a:spcBef>
                <a:spcPct val="0"/>
              </a:spcBef>
              <a:buFont typeface="Arial"/>
              <a:buChar char="•"/>
            </a:pPr>
            <a:r>
              <a:rPr lang="en-US" sz="1652" u="none" strike="noStrike" spc="74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Improved Client Matching: Identify properties that match client preferences.</a:t>
            </a:r>
          </a:p>
          <a:p>
            <a:pPr marL="356726" lvl="1" indent="-178363" algn="ctr">
              <a:lnSpc>
                <a:spcPts val="2313"/>
              </a:lnSpc>
              <a:spcBef>
                <a:spcPct val="0"/>
              </a:spcBef>
              <a:buFont typeface="Arial"/>
              <a:buChar char="•"/>
            </a:pPr>
            <a:r>
              <a:rPr lang="en-US" sz="1652" u="none" strike="noStrike" spc="74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Accurate Data Management: Edit property, client, and owner data efficiently.</a:t>
            </a:r>
          </a:p>
          <a:p>
            <a:pPr marL="356726" lvl="1" indent="-178363" algn="ctr">
              <a:lnSpc>
                <a:spcPts val="2313"/>
              </a:lnSpc>
              <a:spcBef>
                <a:spcPct val="0"/>
              </a:spcBef>
              <a:buFont typeface="Arial"/>
              <a:buChar char="•"/>
            </a:pPr>
            <a:r>
              <a:rPr lang="en-US" sz="1652" u="none" strike="noStrike" spc="74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Task Management: Schedule appointments, manage diaries, and create reports.</a:t>
            </a:r>
          </a:p>
          <a:p>
            <a:pPr marL="0" lvl="0" indent="0" algn="ctr">
              <a:lnSpc>
                <a:spcPts val="2313"/>
              </a:lnSpc>
              <a:spcBef>
                <a:spcPct val="0"/>
              </a:spcBef>
            </a:pPr>
            <a:r>
              <a:rPr lang="en-US" sz="1652" u="none" strike="noStrike" spc="74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Enhanced Customer Satisfaction.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60208" y="5564891"/>
            <a:ext cx="5129436" cy="398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96"/>
              </a:lnSpc>
              <a:spcBef>
                <a:spcPct val="0"/>
              </a:spcBef>
            </a:pPr>
            <a:r>
              <a:rPr lang="en-US" sz="2354" b="1" spc="105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Benefits for Real Estate Agents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709927" y="3136389"/>
            <a:ext cx="5601495" cy="1141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3"/>
              </a:lnSpc>
              <a:spcBef>
                <a:spcPct val="0"/>
              </a:spcBef>
            </a:pPr>
            <a:endParaRPr/>
          </a:p>
          <a:p>
            <a:pPr marL="356726" lvl="1" indent="-178363" algn="ctr">
              <a:lnSpc>
                <a:spcPts val="2313"/>
              </a:lnSpc>
              <a:spcBef>
                <a:spcPct val="0"/>
              </a:spcBef>
              <a:buFont typeface="Arial"/>
              <a:buChar char="•"/>
            </a:pPr>
            <a:r>
              <a:rPr lang="en-US" sz="1652" u="none" strike="noStrike" spc="74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Properties will be targetes to the right audience using the matching algorithm</a:t>
            </a:r>
          </a:p>
          <a:p>
            <a:pPr marL="0" lvl="0" indent="0" algn="ctr">
              <a:lnSpc>
                <a:spcPts val="2313"/>
              </a:lnSpc>
              <a:spcBef>
                <a:spcPct val="0"/>
              </a:spcBef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6928826" y="2040951"/>
            <a:ext cx="4883797" cy="409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09"/>
              </a:lnSpc>
              <a:spcBef>
                <a:spcPct val="0"/>
              </a:spcBef>
            </a:pPr>
            <a:r>
              <a:rPr lang="en-US" sz="2363" b="1" spc="106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Benefits for Property Owners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188760" y="6597982"/>
            <a:ext cx="5296095" cy="3259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5954" lvl="1" indent="-202977" algn="ctr">
              <a:lnSpc>
                <a:spcPts val="2632"/>
              </a:lnSpc>
              <a:spcBef>
                <a:spcPct val="0"/>
              </a:spcBef>
              <a:buFont typeface="Arial"/>
              <a:buChar char="•"/>
            </a:pPr>
            <a:r>
              <a:rPr lang="en-US" sz="1880" spc="84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</a:t>
            </a:r>
            <a:r>
              <a:rPr lang="en-US" sz="1880" u="none" strike="noStrike" spc="84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ersonalized Property Recommendations: Receive suggestions based on preferences.</a:t>
            </a:r>
          </a:p>
          <a:p>
            <a:pPr marL="405954" lvl="1" indent="-202977" algn="ctr">
              <a:lnSpc>
                <a:spcPts val="2632"/>
              </a:lnSpc>
              <a:spcBef>
                <a:spcPct val="0"/>
              </a:spcBef>
              <a:buFont typeface="Arial"/>
              <a:buChar char="•"/>
            </a:pPr>
            <a:r>
              <a:rPr lang="en-US" sz="1880" u="none" strike="noStrike" spc="84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Improved Communication: Realtors can send updates and property details through emails.</a:t>
            </a:r>
          </a:p>
          <a:p>
            <a:pPr marL="405954" lvl="1" indent="-202977" algn="ctr">
              <a:lnSpc>
                <a:spcPts val="2632"/>
              </a:lnSpc>
              <a:spcBef>
                <a:spcPct val="0"/>
              </a:spcBef>
              <a:buFont typeface="Arial"/>
              <a:buChar char="•"/>
            </a:pPr>
            <a:r>
              <a:rPr lang="en-US" sz="1880" u="none" strike="noStrike" spc="84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Better Buying Experience: Efficient handling of transactions and property matches.</a:t>
            </a:r>
          </a:p>
          <a:p>
            <a:pPr marL="0" lvl="0" indent="0" algn="ctr">
              <a:lnSpc>
                <a:spcPts val="2632"/>
              </a:lnSpc>
              <a:spcBef>
                <a:spcPct val="0"/>
              </a:spcBef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12851152" y="5740453"/>
            <a:ext cx="3782048" cy="809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96"/>
              </a:lnSpc>
              <a:spcBef>
                <a:spcPct val="0"/>
              </a:spcBef>
            </a:pPr>
            <a:r>
              <a:rPr lang="en-US" sz="2354" b="1" spc="105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Benefits for Property Buyers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1496511" y="2291195"/>
            <a:ext cx="10287000" cy="5704609"/>
          </a:xfrm>
          <a:custGeom>
            <a:avLst/>
            <a:gdLst/>
            <a:ahLst/>
            <a:cxnLst/>
            <a:rect l="l" t="t" r="r" b="b"/>
            <a:pathLst>
              <a:path w="10287000" h="5704609">
                <a:moveTo>
                  <a:pt x="0" y="0"/>
                </a:moveTo>
                <a:lnTo>
                  <a:pt x="10287000" y="0"/>
                </a:lnTo>
                <a:lnTo>
                  <a:pt x="10287000" y="5704610"/>
                </a:lnTo>
                <a:lnTo>
                  <a:pt x="0" y="57046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4" name="Group 4"/>
          <p:cNvGrpSpPr/>
          <p:nvPr/>
        </p:nvGrpSpPr>
        <p:grpSpPr>
          <a:xfrm>
            <a:off x="-517694" y="-474166"/>
            <a:ext cx="6382202" cy="10956964"/>
            <a:chOff x="0" y="0"/>
            <a:chExt cx="1680909" cy="288578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80909" cy="2885785"/>
            </a:xfrm>
            <a:custGeom>
              <a:avLst/>
              <a:gdLst/>
              <a:ahLst/>
              <a:cxnLst/>
              <a:rect l="l" t="t" r="r" b="b"/>
              <a:pathLst>
                <a:path w="1680909" h="2885785">
                  <a:moveTo>
                    <a:pt x="0" y="0"/>
                  </a:moveTo>
                  <a:lnTo>
                    <a:pt x="1680909" y="0"/>
                  </a:lnTo>
                  <a:lnTo>
                    <a:pt x="1680909" y="2885785"/>
                  </a:lnTo>
                  <a:lnTo>
                    <a:pt x="0" y="2885785"/>
                  </a:lnTo>
                  <a:close/>
                </a:path>
              </a:pathLst>
            </a:custGeom>
            <a:solidFill>
              <a:srgbClr val="08377C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680909" cy="2933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996756" y="687815"/>
            <a:ext cx="13446974" cy="9039248"/>
            <a:chOff x="0" y="0"/>
            <a:chExt cx="3541590" cy="238070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541590" cy="2380707"/>
            </a:xfrm>
            <a:custGeom>
              <a:avLst/>
              <a:gdLst/>
              <a:ahLst/>
              <a:cxnLst/>
              <a:rect l="l" t="t" r="r" b="b"/>
              <a:pathLst>
                <a:path w="3541590" h="2380707">
                  <a:moveTo>
                    <a:pt x="9212" y="0"/>
                  </a:moveTo>
                  <a:lnTo>
                    <a:pt x="3532378" y="0"/>
                  </a:lnTo>
                  <a:cubicBezTo>
                    <a:pt x="3534821" y="0"/>
                    <a:pt x="3537164" y="971"/>
                    <a:pt x="3538892" y="2698"/>
                  </a:cubicBezTo>
                  <a:cubicBezTo>
                    <a:pt x="3540619" y="4426"/>
                    <a:pt x="3541590" y="6769"/>
                    <a:pt x="3541590" y="9212"/>
                  </a:cubicBezTo>
                  <a:lnTo>
                    <a:pt x="3541590" y="2371496"/>
                  </a:lnTo>
                  <a:cubicBezTo>
                    <a:pt x="3541590" y="2376583"/>
                    <a:pt x="3537465" y="2380707"/>
                    <a:pt x="3532378" y="2380707"/>
                  </a:cubicBezTo>
                  <a:lnTo>
                    <a:pt x="9212" y="2380707"/>
                  </a:lnTo>
                  <a:cubicBezTo>
                    <a:pt x="4124" y="2380707"/>
                    <a:pt x="0" y="2376583"/>
                    <a:pt x="0" y="2371496"/>
                  </a:cubicBezTo>
                  <a:lnTo>
                    <a:pt x="0" y="9212"/>
                  </a:lnTo>
                  <a:cubicBezTo>
                    <a:pt x="0" y="4124"/>
                    <a:pt x="4124" y="0"/>
                    <a:pt x="921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3541590" cy="2428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304264" y="1019175"/>
            <a:ext cx="11327240" cy="93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358"/>
              </a:lnSpc>
              <a:spcBef>
                <a:spcPct val="0"/>
              </a:spcBef>
            </a:pPr>
            <a:r>
              <a:rPr lang="en-US" sz="6131" b="1" spc="22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Development Process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04264" y="2121846"/>
            <a:ext cx="12508728" cy="6951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9"/>
              </a:lnSpc>
            </a:pPr>
            <a:r>
              <a:rPr lang="en-US" sz="2328" spc="10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Resea</a:t>
            </a:r>
            <a:r>
              <a:rPr lang="en-US" sz="2328" u="none" strike="noStrike" spc="10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rch:</a:t>
            </a:r>
          </a:p>
          <a:p>
            <a:pPr marL="502717" lvl="1" indent="-251359" algn="l">
              <a:lnSpc>
                <a:spcPts val="3259"/>
              </a:lnSpc>
              <a:buFont typeface="Arial"/>
              <a:buChar char="•"/>
            </a:pPr>
            <a:r>
              <a:rPr lang="en-US" sz="2328" u="none" strike="noStrike" spc="10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Investigated existing real estate software</a:t>
            </a:r>
          </a:p>
          <a:p>
            <a:pPr marL="502717" lvl="1" indent="-251359" algn="l">
              <a:lnSpc>
                <a:spcPts val="3259"/>
              </a:lnSpc>
              <a:buFont typeface="Arial"/>
              <a:buChar char="•"/>
            </a:pPr>
            <a:r>
              <a:rPr lang="en-US" sz="2328" u="none" strike="noStrike" spc="10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Reached out to realtors to understand their needs and preferences</a:t>
            </a:r>
          </a:p>
          <a:p>
            <a:pPr marL="502717" lvl="1" indent="-251359" algn="l">
              <a:lnSpc>
                <a:spcPts val="3259"/>
              </a:lnSpc>
              <a:buFont typeface="Arial"/>
              <a:buChar char="•"/>
            </a:pPr>
            <a:r>
              <a:rPr lang="en-US" sz="2328" u="none" strike="noStrike" spc="10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Explored how technology integrates with real estate</a:t>
            </a:r>
          </a:p>
          <a:p>
            <a:pPr algn="l">
              <a:lnSpc>
                <a:spcPts val="3259"/>
              </a:lnSpc>
            </a:pPr>
            <a:endParaRPr/>
          </a:p>
          <a:p>
            <a:pPr algn="l">
              <a:lnSpc>
                <a:spcPts val="3259"/>
              </a:lnSpc>
            </a:pPr>
            <a:r>
              <a:rPr lang="en-US" sz="2328" u="none" strike="noStrike" spc="10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Technology &amp; Algorithm Research:</a:t>
            </a:r>
          </a:p>
          <a:p>
            <a:pPr marL="502717" lvl="1" indent="-251359" algn="l">
              <a:lnSpc>
                <a:spcPts val="3259"/>
              </a:lnSpc>
              <a:buFont typeface="Arial"/>
              <a:buChar char="•"/>
            </a:pPr>
            <a:r>
              <a:rPr lang="en-US" sz="2328" u="none" strike="noStrike" spc="10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Selected technologies based on project needs</a:t>
            </a:r>
          </a:p>
          <a:p>
            <a:pPr marL="502717" lvl="1" indent="-251359" algn="l">
              <a:lnSpc>
                <a:spcPts val="3259"/>
              </a:lnSpc>
              <a:buFont typeface="Arial"/>
              <a:buChar char="•"/>
            </a:pPr>
            <a:r>
              <a:rPr lang="en-US" sz="2328" u="none" strike="noStrike" spc="10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Identified a matching algorithm to enhance deal efficiency</a:t>
            </a:r>
          </a:p>
          <a:p>
            <a:pPr algn="l">
              <a:lnSpc>
                <a:spcPts val="3259"/>
              </a:lnSpc>
            </a:pPr>
            <a:endParaRPr/>
          </a:p>
          <a:p>
            <a:pPr algn="l">
              <a:lnSpc>
                <a:spcPts val="3259"/>
              </a:lnSpc>
            </a:pPr>
            <a:r>
              <a:rPr lang="en-US" sz="2328" u="none" strike="noStrike" spc="10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Requirements &amp; Planning:</a:t>
            </a:r>
          </a:p>
          <a:p>
            <a:pPr marL="502717" lvl="1" indent="-251359" algn="l">
              <a:lnSpc>
                <a:spcPts val="3259"/>
              </a:lnSpc>
              <a:buFont typeface="Arial"/>
              <a:buChar char="•"/>
            </a:pPr>
            <a:r>
              <a:rPr lang="en-US" sz="2328" u="none" strike="noStrike" spc="10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Created a list of functional and non-functional requirements</a:t>
            </a:r>
          </a:p>
          <a:p>
            <a:pPr marL="502717" lvl="1" indent="-251359" algn="l">
              <a:lnSpc>
                <a:spcPts val="3259"/>
              </a:lnSpc>
              <a:buFont typeface="Arial"/>
              <a:buChar char="•"/>
            </a:pPr>
            <a:r>
              <a:rPr lang="en-US" sz="2328" u="none" strike="noStrike" spc="10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Designed software features based on realtor feedback</a:t>
            </a:r>
          </a:p>
          <a:p>
            <a:pPr algn="l">
              <a:lnSpc>
                <a:spcPts val="3259"/>
              </a:lnSpc>
            </a:pPr>
            <a:endParaRPr/>
          </a:p>
          <a:p>
            <a:pPr algn="l">
              <a:lnSpc>
                <a:spcPts val="3259"/>
              </a:lnSpc>
            </a:pPr>
            <a:r>
              <a:rPr lang="en-US" sz="2328" u="none" strike="noStrike" spc="10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Development:</a:t>
            </a:r>
          </a:p>
          <a:p>
            <a:pPr marL="502717" lvl="1" indent="-251359" algn="l">
              <a:lnSpc>
                <a:spcPts val="3259"/>
              </a:lnSpc>
              <a:buFont typeface="Arial"/>
              <a:buChar char="•"/>
            </a:pPr>
            <a:r>
              <a:rPr lang="en-US" sz="2328" u="none" strike="noStrike" spc="10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Chose tools and methodologies for efficient and effective development</a:t>
            </a:r>
          </a:p>
          <a:p>
            <a:pPr marL="502717" lvl="1" indent="-251359" algn="l">
              <a:lnSpc>
                <a:spcPts val="3259"/>
              </a:lnSpc>
              <a:buFont typeface="Arial"/>
              <a:buChar char="•"/>
            </a:pPr>
            <a:r>
              <a:rPr lang="en-US" sz="2328" u="none" strike="noStrike" spc="104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Aim to deliver user-friendly, beneficial software for real estate agents</a:t>
            </a:r>
          </a:p>
          <a:p>
            <a:pPr algn="l">
              <a:lnSpc>
                <a:spcPts val="3259"/>
              </a:lnSpc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0495" y="3301427"/>
            <a:ext cx="1062309" cy="1064434"/>
          </a:xfrm>
          <a:custGeom>
            <a:avLst/>
            <a:gdLst/>
            <a:ahLst/>
            <a:cxnLst/>
            <a:rect l="l" t="t" r="r" b="b"/>
            <a:pathLst>
              <a:path w="1062309" h="1064434">
                <a:moveTo>
                  <a:pt x="0" y="0"/>
                </a:moveTo>
                <a:lnTo>
                  <a:pt x="1062309" y="0"/>
                </a:lnTo>
                <a:lnTo>
                  <a:pt x="1062309" y="1064434"/>
                </a:lnTo>
                <a:lnTo>
                  <a:pt x="0" y="1064434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620044" y="1073337"/>
            <a:ext cx="6980297" cy="531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20"/>
              </a:lnSpc>
              <a:spcBef>
                <a:spcPct val="0"/>
              </a:spcBef>
            </a:pPr>
            <a:r>
              <a:rPr lang="en-US" sz="3085" b="1" spc="138">
                <a:solidFill>
                  <a:srgbClr val="000B5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Render &amp; Web application:</a:t>
            </a:r>
          </a:p>
        </p:txBody>
      </p:sp>
      <p:sp>
        <p:nvSpPr>
          <p:cNvPr id="4" name="Freeform 4"/>
          <p:cNvSpPr/>
          <p:nvPr/>
        </p:nvSpPr>
        <p:spPr>
          <a:xfrm>
            <a:off x="360495" y="5438970"/>
            <a:ext cx="1062309" cy="1064434"/>
          </a:xfrm>
          <a:custGeom>
            <a:avLst/>
            <a:gdLst/>
            <a:ahLst/>
            <a:cxnLst/>
            <a:rect l="l" t="t" r="r" b="b"/>
            <a:pathLst>
              <a:path w="1062309" h="1064434">
                <a:moveTo>
                  <a:pt x="0" y="0"/>
                </a:moveTo>
                <a:lnTo>
                  <a:pt x="1062309" y="0"/>
                </a:lnTo>
                <a:lnTo>
                  <a:pt x="1062309" y="1064433"/>
                </a:lnTo>
                <a:lnTo>
                  <a:pt x="0" y="1064433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5" name="Group 5"/>
          <p:cNvGrpSpPr/>
          <p:nvPr/>
        </p:nvGrpSpPr>
        <p:grpSpPr>
          <a:xfrm>
            <a:off x="-2001494" y="8323039"/>
            <a:ext cx="4723978" cy="472397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8377C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829033" y="-1509558"/>
            <a:ext cx="3957167" cy="395716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377C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05882" y="197037"/>
            <a:ext cx="12988918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358"/>
              </a:lnSpc>
              <a:spcBef>
                <a:spcPct val="0"/>
              </a:spcBef>
            </a:pPr>
            <a:r>
              <a:rPr lang="en-US" sz="6131" b="1" spc="22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Tools and Methods we used: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95359" y="3139695"/>
            <a:ext cx="3318700" cy="1662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7"/>
              </a:lnSpc>
              <a:spcBef>
                <a:spcPct val="0"/>
              </a:spcBef>
            </a:pPr>
            <a:r>
              <a:rPr lang="en-US" sz="1933" spc="87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Cloud Platform: Provides hosting and infrastructure services for web apps, databases, APIs, and static sites.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33251" y="5489335"/>
            <a:ext cx="3550618" cy="2833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6710" lvl="1" indent="-223355" algn="ctr">
              <a:lnSpc>
                <a:spcPts val="2896"/>
              </a:lnSpc>
              <a:spcBef>
                <a:spcPct val="0"/>
              </a:spcBef>
              <a:buFont typeface="Arial"/>
              <a:buChar char="•"/>
            </a:pPr>
            <a:r>
              <a:rPr lang="en-US" sz="2069" spc="93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Aut</a:t>
            </a:r>
            <a:r>
              <a:rPr lang="en-US" sz="2069" u="none" strike="noStrike" spc="93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omatic builds and deployments</a:t>
            </a:r>
          </a:p>
          <a:p>
            <a:pPr marL="446710" lvl="1" indent="-223355" algn="ctr">
              <a:lnSpc>
                <a:spcPts val="2896"/>
              </a:lnSpc>
              <a:spcBef>
                <a:spcPct val="0"/>
              </a:spcBef>
              <a:buFont typeface="Arial"/>
              <a:buChar char="•"/>
            </a:pPr>
            <a:r>
              <a:rPr lang="en-US" sz="2069" u="none" strike="noStrike" spc="93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Autoscaling and server management</a:t>
            </a:r>
          </a:p>
          <a:p>
            <a:pPr marL="446710" lvl="1" indent="-223355" algn="ctr">
              <a:lnSpc>
                <a:spcPts val="2896"/>
              </a:lnSpc>
              <a:spcBef>
                <a:spcPct val="0"/>
              </a:spcBef>
              <a:buFont typeface="Arial"/>
              <a:buChar char="•"/>
            </a:pPr>
            <a:r>
              <a:rPr lang="en-US" sz="2069" u="none" strike="noStrike" spc="93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Simplifies the deployment process for developers</a:t>
            </a:r>
          </a:p>
          <a:p>
            <a:pPr marL="0" lvl="0" indent="0" algn="ctr">
              <a:lnSpc>
                <a:spcPts val="2896"/>
              </a:lnSpc>
              <a:spcBef>
                <a:spcPct val="0"/>
              </a:spcBef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6436678" y="3149220"/>
            <a:ext cx="3268278" cy="1955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66"/>
              </a:lnSpc>
              <a:spcBef>
                <a:spcPct val="0"/>
              </a:spcBef>
            </a:pPr>
            <a:r>
              <a:rPr lang="en-US" sz="1904" spc="85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Goal: Eliminates the need for manual infrastructure management, making deployment more efficient.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154458" y="5933087"/>
            <a:ext cx="3767952" cy="1493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3"/>
              </a:lnSpc>
              <a:spcBef>
                <a:spcPct val="0"/>
              </a:spcBef>
            </a:pPr>
            <a:r>
              <a:rPr lang="en-US" sz="2195" spc="98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Accessibility: No installation required, only an internet connection and browser.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442795" y="1730562"/>
            <a:ext cx="3577275" cy="3581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0064" lvl="1" indent="-225032" algn="ctr">
              <a:lnSpc>
                <a:spcPts val="2918"/>
              </a:lnSpc>
              <a:spcBef>
                <a:spcPct val="0"/>
              </a:spcBef>
              <a:buFont typeface="Arial"/>
              <a:buChar char="•"/>
            </a:pPr>
            <a:r>
              <a:rPr lang="en-US" sz="2084" spc="93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Multi-Devic</a:t>
            </a:r>
            <a:r>
              <a:rPr lang="en-US" sz="2084" u="none" strike="noStrike" spc="93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 Access: Works on computers, phones, tablets, allowing realtors to work from anywhere.</a:t>
            </a:r>
          </a:p>
          <a:p>
            <a:pPr marL="450064" lvl="1" indent="-225032" algn="ctr">
              <a:lnSpc>
                <a:spcPts val="2918"/>
              </a:lnSpc>
              <a:spcBef>
                <a:spcPct val="0"/>
              </a:spcBef>
              <a:buFont typeface="Arial"/>
              <a:buChar char="•"/>
            </a:pPr>
            <a:r>
              <a:rPr lang="en-US" sz="2084" u="none" strike="noStrike" spc="93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Responsive Design: Adapts to various screen sizes and devices.</a:t>
            </a:r>
          </a:p>
          <a:p>
            <a:pPr marL="0" lvl="0" indent="0" algn="ctr">
              <a:lnSpc>
                <a:spcPts val="2918"/>
              </a:lnSpc>
              <a:spcBef>
                <a:spcPct val="0"/>
              </a:spcBef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13225996" y="5489335"/>
            <a:ext cx="3766668" cy="4136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3892" lvl="1" indent="-236946" algn="ctr">
              <a:lnSpc>
                <a:spcPts val="3072"/>
              </a:lnSpc>
              <a:spcBef>
                <a:spcPct val="0"/>
              </a:spcBef>
              <a:buFont typeface="Arial"/>
              <a:buChar char="•"/>
            </a:pPr>
            <a:r>
              <a:rPr lang="en-US" sz="2194" spc="98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</a:t>
            </a:r>
            <a:r>
              <a:rPr lang="en-US" sz="2194" u="none" strike="noStrike" spc="98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evelopment Advantages:</a:t>
            </a:r>
          </a:p>
          <a:p>
            <a:pPr marL="947783" lvl="2" indent="-315928" algn="ctr">
              <a:lnSpc>
                <a:spcPts val="3072"/>
              </a:lnSpc>
              <a:spcBef>
                <a:spcPct val="0"/>
              </a:spcBef>
              <a:buFont typeface="Arial"/>
              <a:buChar char="⚬"/>
            </a:pPr>
            <a:r>
              <a:rPr lang="en-US" sz="2194" u="none" strike="noStrike" spc="98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Fast development process</a:t>
            </a:r>
          </a:p>
          <a:p>
            <a:pPr marL="947783" lvl="2" indent="-315928" algn="ctr">
              <a:lnSpc>
                <a:spcPts val="3072"/>
              </a:lnSpc>
              <a:spcBef>
                <a:spcPct val="0"/>
              </a:spcBef>
              <a:buFont typeface="Arial"/>
              <a:buChar char="⚬"/>
            </a:pPr>
            <a:r>
              <a:rPr lang="en-US" sz="2194" u="none" strike="noStrike" spc="98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Supports multiple backend languages and tools (Node.js, Bootstrap, Tailwind CSS)</a:t>
            </a:r>
          </a:p>
          <a:p>
            <a:pPr marL="0" lvl="0" indent="0" algn="ctr">
              <a:lnSpc>
                <a:spcPts val="3072"/>
              </a:lnSpc>
              <a:spcBef>
                <a:spcPct val="0"/>
              </a:spcBef>
            </a:pPr>
            <a:endParaRPr/>
          </a:p>
        </p:txBody>
      </p:sp>
      <p:grpSp>
        <p:nvGrpSpPr>
          <p:cNvPr id="18" name="Group 18"/>
          <p:cNvGrpSpPr/>
          <p:nvPr/>
        </p:nvGrpSpPr>
        <p:grpSpPr>
          <a:xfrm>
            <a:off x="-384892" y="-572198"/>
            <a:ext cx="1490773" cy="1490773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377C"/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5374369" y="3219475"/>
            <a:ext cx="1062309" cy="1064434"/>
          </a:xfrm>
          <a:custGeom>
            <a:avLst/>
            <a:gdLst/>
            <a:ahLst/>
            <a:cxnLst/>
            <a:rect l="l" t="t" r="r" b="b"/>
            <a:pathLst>
              <a:path w="1062309" h="1064434">
                <a:moveTo>
                  <a:pt x="0" y="0"/>
                </a:moveTo>
                <a:lnTo>
                  <a:pt x="1062309" y="0"/>
                </a:lnTo>
                <a:lnTo>
                  <a:pt x="1062309" y="1064434"/>
                </a:lnTo>
                <a:lnTo>
                  <a:pt x="0" y="1064434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2" name="Freeform 22"/>
          <p:cNvSpPr/>
          <p:nvPr/>
        </p:nvSpPr>
        <p:spPr>
          <a:xfrm>
            <a:off x="5791685" y="5971187"/>
            <a:ext cx="1062309" cy="1064434"/>
          </a:xfrm>
          <a:custGeom>
            <a:avLst/>
            <a:gdLst/>
            <a:ahLst/>
            <a:cxnLst/>
            <a:rect l="l" t="t" r="r" b="b"/>
            <a:pathLst>
              <a:path w="1062309" h="1064434">
                <a:moveTo>
                  <a:pt x="0" y="0"/>
                </a:moveTo>
                <a:lnTo>
                  <a:pt x="1062309" y="0"/>
                </a:lnTo>
                <a:lnTo>
                  <a:pt x="1062309" y="1064433"/>
                </a:lnTo>
                <a:lnTo>
                  <a:pt x="0" y="1064433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3" name="Freeform 23"/>
          <p:cNvSpPr/>
          <p:nvPr/>
        </p:nvSpPr>
        <p:spPr>
          <a:xfrm>
            <a:off x="10380487" y="1778187"/>
            <a:ext cx="1062309" cy="1064434"/>
          </a:xfrm>
          <a:custGeom>
            <a:avLst/>
            <a:gdLst/>
            <a:ahLst/>
            <a:cxnLst/>
            <a:rect l="l" t="t" r="r" b="b"/>
            <a:pathLst>
              <a:path w="1062309" h="1064434">
                <a:moveTo>
                  <a:pt x="0" y="0"/>
                </a:moveTo>
                <a:lnTo>
                  <a:pt x="1062308" y="0"/>
                </a:lnTo>
                <a:lnTo>
                  <a:pt x="1062308" y="1064433"/>
                </a:lnTo>
                <a:lnTo>
                  <a:pt x="0" y="1064433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4" name="Freeform 24"/>
          <p:cNvSpPr/>
          <p:nvPr/>
        </p:nvSpPr>
        <p:spPr>
          <a:xfrm>
            <a:off x="12000967" y="5527435"/>
            <a:ext cx="1062309" cy="1064434"/>
          </a:xfrm>
          <a:custGeom>
            <a:avLst/>
            <a:gdLst/>
            <a:ahLst/>
            <a:cxnLst/>
            <a:rect l="l" t="t" r="r" b="b"/>
            <a:pathLst>
              <a:path w="1062309" h="1064434">
                <a:moveTo>
                  <a:pt x="0" y="0"/>
                </a:moveTo>
                <a:lnTo>
                  <a:pt x="1062309" y="0"/>
                </a:lnTo>
                <a:lnTo>
                  <a:pt x="1062309" y="1064433"/>
                </a:lnTo>
                <a:lnTo>
                  <a:pt x="0" y="1064433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6918472" y="-2164970"/>
            <a:ext cx="17527781" cy="8795759"/>
          </a:xfrm>
          <a:custGeom>
            <a:avLst/>
            <a:gdLst/>
            <a:ahLst/>
            <a:cxnLst/>
            <a:rect l="l" t="t" r="r" b="b"/>
            <a:pathLst>
              <a:path w="17527781" h="8795759">
                <a:moveTo>
                  <a:pt x="0" y="0"/>
                </a:moveTo>
                <a:lnTo>
                  <a:pt x="17527780" y="0"/>
                </a:lnTo>
                <a:lnTo>
                  <a:pt x="17527780" y="8795759"/>
                </a:lnTo>
                <a:lnTo>
                  <a:pt x="0" y="87957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5761781" y="1282009"/>
            <a:ext cx="8936316" cy="817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448"/>
              </a:lnSpc>
              <a:spcBef>
                <a:spcPct val="0"/>
              </a:spcBef>
            </a:pPr>
            <a:r>
              <a:rPr lang="en-US" sz="5373" b="1" spc="193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Version Control: GitHub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942650" y="2747696"/>
            <a:ext cx="4098233" cy="4276382"/>
            <a:chOff x="0" y="0"/>
            <a:chExt cx="951906" cy="99328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51906" cy="993285"/>
            </a:xfrm>
            <a:custGeom>
              <a:avLst/>
              <a:gdLst/>
              <a:ahLst/>
              <a:cxnLst/>
              <a:rect l="l" t="t" r="r" b="b"/>
              <a:pathLst>
                <a:path w="951906" h="993285">
                  <a:moveTo>
                    <a:pt x="0" y="0"/>
                  </a:moveTo>
                  <a:lnTo>
                    <a:pt x="951906" y="0"/>
                  </a:lnTo>
                  <a:lnTo>
                    <a:pt x="951906" y="993285"/>
                  </a:lnTo>
                  <a:lnTo>
                    <a:pt x="0" y="993285"/>
                  </a:lnTo>
                  <a:close/>
                </a:path>
              </a:pathLst>
            </a:custGeom>
            <a:gradFill rotWithShape="1">
              <a:gsLst>
                <a:gs pos="0">
                  <a:srgbClr val="08377C">
                    <a:alpha val="100000"/>
                  </a:srgbClr>
                </a:gs>
                <a:gs pos="50000">
                  <a:srgbClr val="006BB6">
                    <a:alpha val="100000"/>
                  </a:srgbClr>
                </a:gs>
                <a:gs pos="100000">
                  <a:srgbClr val="037BC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951906" cy="1040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942650" y="4117044"/>
            <a:ext cx="3915909" cy="2573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4985" lvl="1" indent="-202493" algn="l">
              <a:lnSpc>
                <a:spcPts val="2626"/>
              </a:lnSpc>
              <a:spcBef>
                <a:spcPct val="0"/>
              </a:spcBef>
              <a:buFont typeface="Arial"/>
              <a:buChar char="•"/>
            </a:pPr>
            <a:r>
              <a:rPr lang="en-US" sz="1875" spc="4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Cent</a:t>
            </a:r>
            <a:r>
              <a:rPr lang="en-US" sz="1875" u="none" strike="noStrike" spc="4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ralized platform for developers to collaborate on the same codebase.</a:t>
            </a:r>
          </a:p>
          <a:p>
            <a:pPr marL="404985" lvl="1" indent="-202493" algn="l">
              <a:lnSpc>
                <a:spcPts val="2626"/>
              </a:lnSpc>
              <a:spcBef>
                <a:spcPct val="0"/>
              </a:spcBef>
              <a:buFont typeface="Arial"/>
              <a:buChar char="•"/>
            </a:pPr>
            <a:r>
              <a:rPr lang="en-US" sz="1875" u="none" strike="noStrike" spc="4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Tracks changes and manages project workflow efficiently.</a:t>
            </a:r>
          </a:p>
          <a:p>
            <a:pPr algn="l">
              <a:lnSpc>
                <a:spcPts val="2626"/>
              </a:lnSpc>
              <a:spcBef>
                <a:spcPct val="0"/>
              </a:spcBef>
            </a:pPr>
            <a:endParaRPr/>
          </a:p>
          <a:p>
            <a:pPr marL="0" lvl="0" indent="0" algn="l">
              <a:lnSpc>
                <a:spcPts val="2626"/>
              </a:lnSpc>
              <a:spcBef>
                <a:spcPct val="0"/>
              </a:spcBef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4148697" y="2821233"/>
            <a:ext cx="3489156" cy="1009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4"/>
              </a:lnSpc>
            </a:pPr>
            <a:r>
              <a:rPr lang="en-US" sz="232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Collaboration &amp; Code Management</a:t>
            </a:r>
          </a:p>
        </p:txBody>
      </p:sp>
      <p:sp>
        <p:nvSpPr>
          <p:cNvPr id="9" name="AutoShape 9"/>
          <p:cNvSpPr/>
          <p:nvPr/>
        </p:nvSpPr>
        <p:spPr>
          <a:xfrm>
            <a:off x="3942650" y="7603903"/>
            <a:ext cx="855939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8617708" y="2747696"/>
            <a:ext cx="3966533" cy="4276382"/>
            <a:chOff x="0" y="0"/>
            <a:chExt cx="921316" cy="99328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21316" cy="993285"/>
            </a:xfrm>
            <a:custGeom>
              <a:avLst/>
              <a:gdLst/>
              <a:ahLst/>
              <a:cxnLst/>
              <a:rect l="l" t="t" r="r" b="b"/>
              <a:pathLst>
                <a:path w="921316" h="993285">
                  <a:moveTo>
                    <a:pt x="0" y="0"/>
                  </a:moveTo>
                  <a:lnTo>
                    <a:pt x="921316" y="0"/>
                  </a:lnTo>
                  <a:lnTo>
                    <a:pt x="921316" y="993285"/>
                  </a:lnTo>
                  <a:lnTo>
                    <a:pt x="0" y="993285"/>
                  </a:lnTo>
                  <a:close/>
                </a:path>
              </a:pathLst>
            </a:custGeom>
            <a:gradFill rotWithShape="1">
              <a:gsLst>
                <a:gs pos="0">
                  <a:srgbClr val="08377C">
                    <a:alpha val="100000"/>
                  </a:srgbClr>
                </a:gs>
                <a:gs pos="50000">
                  <a:srgbClr val="006BB6">
                    <a:alpha val="100000"/>
                  </a:srgbClr>
                </a:gs>
                <a:gs pos="100000">
                  <a:srgbClr val="037BC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921316" cy="1040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676684" y="3812133"/>
            <a:ext cx="3751567" cy="2467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7989" lvl="1" indent="-193994" algn="l">
              <a:lnSpc>
                <a:spcPts val="2515"/>
              </a:lnSpc>
              <a:spcBef>
                <a:spcPct val="0"/>
              </a:spcBef>
              <a:buFont typeface="Arial"/>
              <a:buChar char="•"/>
            </a:pPr>
            <a:r>
              <a:rPr lang="en-US" sz="1797" spc="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</a:t>
            </a:r>
            <a:r>
              <a:rPr lang="en-US" sz="1797" u="none" strike="noStrike" spc="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ersion control to track code alterations and roll back to earlier versions.</a:t>
            </a:r>
          </a:p>
          <a:p>
            <a:pPr marL="387989" lvl="1" indent="-193994" algn="l">
              <a:lnSpc>
                <a:spcPts val="2515"/>
              </a:lnSpc>
              <a:spcBef>
                <a:spcPct val="0"/>
              </a:spcBef>
              <a:buFont typeface="Arial"/>
              <a:buChar char="•"/>
            </a:pPr>
            <a:r>
              <a:rPr lang="en-US" sz="1797" u="none" strike="noStrike" spc="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Central repository for seamless team collaboration.</a:t>
            </a:r>
          </a:p>
          <a:p>
            <a:pPr algn="l">
              <a:lnSpc>
                <a:spcPts val="2515"/>
              </a:lnSpc>
              <a:spcBef>
                <a:spcPct val="0"/>
              </a:spcBef>
            </a:pPr>
            <a:endParaRPr/>
          </a:p>
          <a:p>
            <a:pPr marL="0" lvl="0" indent="0" algn="l">
              <a:lnSpc>
                <a:spcPts val="2515"/>
              </a:lnSpc>
              <a:spcBef>
                <a:spcPct val="0"/>
              </a:spcBef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8769164" y="2821233"/>
            <a:ext cx="2277987" cy="482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4"/>
              </a:lnSpc>
            </a:pPr>
            <a:r>
              <a:rPr lang="en-US" sz="232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Advantages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3302817" y="2747696"/>
            <a:ext cx="3956483" cy="4276382"/>
            <a:chOff x="0" y="0"/>
            <a:chExt cx="918981" cy="99328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18981" cy="993285"/>
            </a:xfrm>
            <a:custGeom>
              <a:avLst/>
              <a:gdLst/>
              <a:ahLst/>
              <a:cxnLst/>
              <a:rect l="l" t="t" r="r" b="b"/>
              <a:pathLst>
                <a:path w="918981" h="993285">
                  <a:moveTo>
                    <a:pt x="0" y="0"/>
                  </a:moveTo>
                  <a:lnTo>
                    <a:pt x="918981" y="0"/>
                  </a:lnTo>
                  <a:lnTo>
                    <a:pt x="918981" y="993285"/>
                  </a:lnTo>
                  <a:lnTo>
                    <a:pt x="0" y="993285"/>
                  </a:lnTo>
                  <a:close/>
                </a:path>
              </a:pathLst>
            </a:custGeom>
            <a:gradFill rotWithShape="1">
              <a:gsLst>
                <a:gs pos="0">
                  <a:srgbClr val="08377C">
                    <a:alpha val="100000"/>
                  </a:srgbClr>
                </a:gs>
                <a:gs pos="50000">
                  <a:srgbClr val="006BB6">
                    <a:alpha val="100000"/>
                  </a:srgbClr>
                </a:gs>
                <a:gs pos="100000">
                  <a:srgbClr val="037BC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918981" cy="1040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3512758" y="3891250"/>
            <a:ext cx="3536601" cy="2318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5757" lvl="1" indent="-182878" algn="l">
              <a:lnSpc>
                <a:spcPts val="2371"/>
              </a:lnSpc>
              <a:spcBef>
                <a:spcPct val="0"/>
              </a:spcBef>
              <a:buFont typeface="Arial"/>
              <a:buChar char="•"/>
            </a:pPr>
            <a:r>
              <a:rPr lang="en-US" sz="1694" spc="3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Enabl</a:t>
            </a:r>
            <a:r>
              <a:rPr lang="en-US" sz="1694" u="none" strike="noStrike" spc="3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 concurrent work on separate features without code conflicts.</a:t>
            </a:r>
          </a:p>
          <a:p>
            <a:pPr marL="365757" lvl="1" indent="-182878" algn="l">
              <a:lnSpc>
                <a:spcPts val="2371"/>
              </a:lnSpc>
              <a:spcBef>
                <a:spcPct val="0"/>
              </a:spcBef>
              <a:buFont typeface="Arial"/>
              <a:buChar char="•"/>
            </a:pPr>
            <a:r>
              <a:rPr lang="en-US" sz="1694" u="none" strike="noStrike" spc="3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Easy to create branches for new features or bug fixes and merge them back after approval.</a:t>
            </a:r>
          </a:p>
          <a:p>
            <a:pPr marL="0" lvl="0" indent="0" algn="l">
              <a:lnSpc>
                <a:spcPts val="2371"/>
              </a:lnSpc>
              <a:spcBef>
                <a:spcPct val="0"/>
              </a:spcBef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13518290" y="2880505"/>
            <a:ext cx="3539947" cy="1536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4"/>
              </a:lnSpc>
            </a:pPr>
            <a:r>
              <a:rPr lang="en-US" sz="232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Branching &amp; Merging:</a:t>
            </a:r>
          </a:p>
          <a:p>
            <a:pPr algn="l">
              <a:lnSpc>
                <a:spcPts val="4184"/>
              </a:lnSpc>
            </a:pPr>
            <a:endParaRPr/>
          </a:p>
          <a:p>
            <a:pPr algn="l">
              <a:lnSpc>
                <a:spcPts val="4184"/>
              </a:lnSpc>
            </a:pPr>
            <a:endParaRPr/>
          </a:p>
        </p:txBody>
      </p:sp>
      <p:grpSp>
        <p:nvGrpSpPr>
          <p:cNvPr id="20" name="Group 20"/>
          <p:cNvGrpSpPr/>
          <p:nvPr/>
        </p:nvGrpSpPr>
        <p:grpSpPr>
          <a:xfrm>
            <a:off x="17259300" y="-632682"/>
            <a:ext cx="1265364" cy="1265364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8377C">
                    <a:alpha val="86000"/>
                  </a:srgbClr>
                </a:gs>
                <a:gs pos="50000">
                  <a:srgbClr val="006BB6">
                    <a:alpha val="86000"/>
                  </a:srgbClr>
                </a:gs>
                <a:gs pos="100000">
                  <a:srgbClr val="C9E9FF">
                    <a:alpha val="86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037233" y="1442869"/>
            <a:ext cx="496266" cy="496266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8377C">
                    <a:alpha val="86000"/>
                  </a:srgbClr>
                </a:gs>
                <a:gs pos="50000">
                  <a:srgbClr val="006BB6">
                    <a:alpha val="86000"/>
                  </a:srgbClr>
                </a:gs>
                <a:gs pos="100000">
                  <a:srgbClr val="C9E9FF">
                    <a:alpha val="86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1023</Words>
  <Application>Microsoft Office PowerPoint</Application>
  <PresentationFormat>מותאם אישית</PresentationFormat>
  <Paragraphs>157</Paragraphs>
  <Slides>20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8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20</vt:i4>
      </vt:variant>
    </vt:vector>
  </HeadingPairs>
  <TitlesOfParts>
    <vt:vector size="29" baseType="lpstr">
      <vt:lpstr>Arial</vt:lpstr>
      <vt:lpstr>Calibri</vt:lpstr>
      <vt:lpstr>Montserrat Classic Bold</vt:lpstr>
      <vt:lpstr>Montserrat Classic</vt:lpstr>
      <vt:lpstr>Lato</vt:lpstr>
      <vt:lpstr>Arimo</vt:lpstr>
      <vt:lpstr>Montserrat</vt:lpstr>
      <vt:lpstr>Montserrat Bold</vt:lpstr>
      <vt:lpstr>Office Theme</vt:lpstr>
      <vt:lpstr>שקופית 1</vt:lpstr>
      <vt:lpstr>שקופית 2</vt:lpstr>
      <vt:lpstr>שקופית 3</vt:lpstr>
      <vt:lpstr>שקופית 4</vt:lpstr>
      <vt:lpstr>שקופית 5</vt:lpstr>
      <vt:lpstr>שקופית 6</vt:lpstr>
      <vt:lpstr>שקופית 7</vt:lpstr>
      <vt:lpstr>שקופית 8</vt:lpstr>
      <vt:lpstr>שקופית 9</vt:lpstr>
      <vt:lpstr>שקופית 10</vt:lpstr>
      <vt:lpstr>שקופית 11</vt:lpstr>
      <vt:lpstr>שקופית 12</vt:lpstr>
      <vt:lpstr>שקופית 13</vt:lpstr>
      <vt:lpstr>שקופית 14</vt:lpstr>
      <vt:lpstr>שקופית 15</vt:lpstr>
      <vt:lpstr>שקופית 16</vt:lpstr>
      <vt:lpstr>שקופית 17</vt:lpstr>
      <vt:lpstr>שקופית 18</vt:lpstr>
      <vt:lpstr>שקופית 19</vt:lpstr>
      <vt:lpstr>שקופית 20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</dc:title>
  <cp:lastModifiedBy>User</cp:lastModifiedBy>
  <cp:revision>2</cp:revision>
  <dcterms:created xsi:type="dcterms:W3CDTF">2006-08-16T00:00:00Z</dcterms:created>
  <dcterms:modified xsi:type="dcterms:W3CDTF">2024-09-21T18:38:10Z</dcterms:modified>
  <dc:identifier>DAGOsL1arII</dc:identifier>
</cp:coreProperties>
</file>